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8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5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4" r:id="rId2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1" d="100"/>
          <a:sy n="41" d="100"/>
        </p:scale>
        <p:origin x="-1040" y="-120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013582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Titolo presentazione"/>
          <p:cNvSpPr txBox="1">
            <a:spLocks noGrp="1"/>
          </p:cNvSpPr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z="12800" spc="-128">
                <a:solidFill>
                  <a:srgbClr val="FFFFFF"/>
                </a:solidFill>
              </a:defRPr>
            </a:lvl1pPr>
          </a:lstStyle>
          <a:p>
            <a:r>
              <a:t>Titolo presentazione</a:t>
            </a:r>
          </a:p>
        </p:txBody>
      </p:sp>
      <p:sp>
        <p:nvSpPr>
          <p:cNvPr id="23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6000" spc="-59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Sottotitolo presentazione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Autore e data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3000" spc="-29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Autore e data</a:t>
            </a:r>
          </a:p>
        </p:txBody>
      </p:sp>
      <p:sp>
        <p:nvSpPr>
          <p:cNvPr id="2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formazione import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Dettagli informazion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Dettagli informazione</a:t>
            </a:r>
          </a:p>
        </p:txBody>
      </p:sp>
      <p:sp>
        <p:nvSpPr>
          <p:cNvPr id="107" name="Corpo livello uno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zion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Attribuzione</a:t>
            </a:r>
          </a:p>
        </p:txBody>
      </p:sp>
      <p:sp>
        <p:nvSpPr>
          <p:cNvPr id="116" name="Corpo livello uno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r>
              <a:t>“Citazione degna di nota”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>
            <a:spLocks noGrp="1"/>
          </p:cNvSpPr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915009552_2264x1509.jpg"/>
          <p:cNvSpPr>
            <a:spLocks noGrp="1"/>
          </p:cNvSpPr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740519873_3318x2212.jpg"/>
          <p:cNvSpPr>
            <a:spLocks noGrp="1"/>
          </p:cNvSpPr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>
            <a:spLocks noGrp="1"/>
          </p:cNvSpPr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xmlns="" id="{F5AA8A10-E19C-430B-9D5D-8D12F92BFEC5}"/>
              </a:ext>
            </a:extLst>
          </p:cNvPr>
          <p:cNvSpPr/>
          <p:nvPr userDrawn="1"/>
        </p:nvSpPr>
        <p:spPr>
          <a:xfrm>
            <a:off x="15944242" y="0"/>
            <a:ext cx="5715000" cy="13716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xmlns="" id="{A7C93D4F-3003-4D58-9AFB-356A0F800F42}"/>
              </a:ext>
            </a:extLst>
          </p:cNvPr>
          <p:cNvSpPr/>
          <p:nvPr userDrawn="1"/>
        </p:nvSpPr>
        <p:spPr>
          <a:xfrm>
            <a:off x="9922374" y="0"/>
            <a:ext cx="307852" cy="1371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668252" y="12893677"/>
            <a:ext cx="5169700" cy="730250"/>
          </a:xfrm>
          <a:prstGeom prst="rect">
            <a:avLst/>
          </a:prstGeom>
        </p:spPr>
        <p:txBody>
          <a:bodyPr lIns="182880" tIns="91440" rIns="182880" bIns="91440" rtlCol="0"/>
          <a:lstStyle/>
          <a:p>
            <a:pPr rtl="0"/>
            <a:fld id="{C3F388D4-15DF-446A-91AA-72876CD48301}" type="datetime1">
              <a:rPr lang="it-IT" noProof="0" smtClean="0"/>
              <a:t>23/10/25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94559" y="12893677"/>
            <a:ext cx="9692642" cy="730250"/>
          </a:xfrm>
          <a:prstGeom prst="rect">
            <a:avLst/>
          </a:prstGeom>
        </p:spPr>
        <p:txBody>
          <a:bodyPr lIns="182880" tIns="91440" rIns="182880" bIns="91440"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45266" y="12718892"/>
            <a:ext cx="493468" cy="410369"/>
          </a:xfrm>
        </p:spPr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‹n.›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258800" y="1517904"/>
            <a:ext cx="9052560" cy="6455028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12000" b="1" spc="-10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264342" y="9017000"/>
            <a:ext cx="9052560" cy="2559304"/>
          </a:xfrm>
        </p:spPr>
        <p:txBody>
          <a:bodyPr lIns="182880" rIns="182880" rtlCol="0">
            <a:normAutofit/>
          </a:bodyPr>
          <a:lstStyle>
            <a:lvl1pPr marL="0" indent="0" algn="l">
              <a:buNone/>
              <a:defRPr sz="4800" cap="all" spc="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914400" indent="0" algn="ctr">
              <a:buNone/>
              <a:defRPr sz="4800"/>
            </a:lvl2pPr>
            <a:lvl3pPr marL="1828800" indent="0" algn="ctr">
              <a:buNone/>
              <a:defRPr sz="4800"/>
            </a:lvl3pPr>
            <a:lvl4pPr marL="2743200" indent="0" algn="ctr">
              <a:buNone/>
              <a:defRPr sz="4000"/>
            </a:lvl4pPr>
            <a:lvl5pPr marL="3657600" indent="0" algn="ctr">
              <a:buNone/>
              <a:defRPr sz="4000"/>
            </a:lvl5pPr>
            <a:lvl6pPr marL="4572000" indent="0" algn="ctr">
              <a:buNone/>
              <a:defRPr sz="4000"/>
            </a:lvl6pPr>
            <a:lvl7pPr marL="5486400" indent="0" algn="ctr">
              <a:buNone/>
              <a:defRPr sz="4000"/>
            </a:lvl7pPr>
            <a:lvl8pPr marL="6400800" indent="0" algn="ctr">
              <a:buNone/>
              <a:defRPr sz="4000"/>
            </a:lvl8pPr>
            <a:lvl9pPr marL="7315200" indent="0" algn="ctr">
              <a:buNone/>
              <a:defRPr sz="4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6D3E1BBA-670B-4CAE-B839-50ADB23DDBC6}"/>
              </a:ext>
            </a:extLst>
          </p:cNvPr>
          <p:cNvSpPr/>
          <p:nvPr userDrawn="1"/>
        </p:nvSpPr>
        <p:spPr>
          <a:xfrm>
            <a:off x="9753680" y="0"/>
            <a:ext cx="307852" cy="13716000"/>
          </a:xfrm>
          <a:prstGeom prst="rect">
            <a:avLst/>
          </a:prstGeom>
          <a:solidFill>
            <a:srgbClr val="2E3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91440" rIns="182880" bIns="91440" rtlCol="0" anchor="ctr"/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1B49A922-E9AC-864A-C0FD-86D75E2B13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4" y="7682"/>
            <a:ext cx="9763084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olo"/>
          <p:cNvSpPr txBox="1">
            <a:spLocks noGrp="1"/>
          </p:cNvSpPr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r>
              <a:t>Titolo</a:t>
            </a:r>
          </a:p>
        </p:txBody>
      </p:sp>
      <p:sp>
        <p:nvSpPr>
          <p:cNvPr id="33" name="Immagine"/>
          <p:cNvSpPr>
            <a:spLocks noGrp="1"/>
          </p:cNvSpPr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4" name="Corpo livello uno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r>
              <a:t>Sottotitolo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olo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</a:t>
            </a:r>
          </a:p>
        </p:txBody>
      </p:sp>
      <p:sp>
        <p:nvSpPr>
          <p:cNvPr id="43" name="Corpo livello uno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Sottotitolo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Sottotitolo diapositiva</a:t>
            </a:r>
          </a:p>
        </p:txBody>
      </p:sp>
      <p:sp>
        <p:nvSpPr>
          <p:cNvPr id="45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olo"/>
          <p:cNvSpPr txBox="1">
            <a:spLocks noGrp="1"/>
          </p:cNvSpPr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r>
              <a:t>Titolo</a:t>
            </a:r>
          </a:p>
        </p:txBody>
      </p:sp>
      <p:sp>
        <p:nvSpPr>
          <p:cNvPr id="61" name="Immagine"/>
          <p:cNvSpPr>
            <a:spLocks noGrp="1"/>
          </p:cNvSpPr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2" name="Sottotitolo diapositiva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Sottotitolo diapositiva</a:t>
            </a:r>
          </a:p>
        </p:txBody>
      </p:sp>
      <p:sp>
        <p:nvSpPr>
          <p:cNvPr id="63" name="Corpo livello uno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olo sezione"/>
          <p:cNvSpPr txBox="1">
            <a:spLocks noGrp="1"/>
          </p:cNvSpPr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z="12800" spc="0"/>
            </a:lvl1pPr>
          </a:lstStyle>
          <a:p>
            <a:r>
              <a:t>Titolo sezione</a:t>
            </a:r>
          </a:p>
        </p:txBody>
      </p:sp>
      <p:sp>
        <p:nvSpPr>
          <p:cNvPr id="72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olo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</a:t>
            </a:r>
          </a:p>
        </p:txBody>
      </p:sp>
      <p:sp>
        <p:nvSpPr>
          <p:cNvPr id="80" name="Sottotitolo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Sottotitolo diapositiva</a:t>
            </a:r>
          </a:p>
        </p:txBody>
      </p:sp>
      <p:sp>
        <p:nvSpPr>
          <p:cNvPr id="8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o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olo programma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programma</a:t>
            </a:r>
          </a:p>
        </p:txBody>
      </p:sp>
      <p:sp>
        <p:nvSpPr>
          <p:cNvPr id="89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z="6800" spc="-136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r>
              <a:t>Argomenti del programma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Sottotitolo programm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Sottotitolo programma</a:t>
            </a:r>
          </a:p>
        </p:txBody>
      </p:sp>
      <p:sp>
        <p:nvSpPr>
          <p:cNvPr id="91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chiar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orpo livello uno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r>
              <a:t>Dichiarazione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"/>
          <p:cNvSpPr txBox="1">
            <a:spLocks noGrp="1"/>
          </p:cNvSpPr>
          <p:nvPr>
            <p:ph type="title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Titolo</a:t>
            </a:r>
          </a:p>
        </p:txBody>
      </p:sp>
      <p:sp>
        <p:nvSpPr>
          <p:cNvPr id="3" name="Corpo livello uno…"/>
          <p:cNvSpPr txBox="1">
            <a:spLocks noGrp="1"/>
          </p:cNvSpPr>
          <p:nvPr>
            <p:ph type="body" idx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Testo elenco puntato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97689" y="12700000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ransition xmlns:p14="http://schemas.microsoft.com/office/powerpoint/2010/main" spd="med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400" b="0" i="0" u="none" strike="noStrike" cap="none" spc="-84" baseline="0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sz="4400" b="0" i="0" u="none" strike="noStrike" cap="none" spc="0" baseline="0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5.png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3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27509" y="2478258"/>
            <a:ext cx="10778827" cy="5612738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304297"/>
                </a:solidFill>
              </a:rPr>
              <a:t>CHIRURGIA BARIATRICA: PIU’ EFFICACE NELLE DONNE?</a:t>
            </a:r>
            <a:endParaRPr lang="it-IT" dirty="0">
              <a:solidFill>
                <a:srgbClr val="304297"/>
              </a:solidFill>
            </a:endParaRP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xmlns="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66357" y="9467600"/>
            <a:ext cx="11519406" cy="2559304"/>
          </a:xfrm>
        </p:spPr>
        <p:txBody>
          <a:bodyPr>
            <a:normAutofit fontScale="85000" lnSpcReduction="20000"/>
          </a:bodyPr>
          <a:lstStyle/>
          <a:p>
            <a:r>
              <a:rPr lang="it-IT" sz="5600" b="1" dirty="0">
                <a:solidFill>
                  <a:srgbClr val="E79130"/>
                </a:solidFill>
              </a:rPr>
              <a:t>Dott.ssa </a:t>
            </a:r>
            <a:r>
              <a:rPr lang="it-IT" sz="5600" b="1" dirty="0" err="1">
                <a:solidFill>
                  <a:srgbClr val="E79130"/>
                </a:solidFill>
              </a:rPr>
              <a:t>maria</a:t>
            </a:r>
            <a:r>
              <a:rPr lang="it-IT" sz="5600" b="1" dirty="0">
                <a:solidFill>
                  <a:srgbClr val="E79130"/>
                </a:solidFill>
              </a:rPr>
              <a:t> </a:t>
            </a:r>
            <a:r>
              <a:rPr lang="it-IT" sz="5600" b="1" dirty="0" err="1">
                <a:solidFill>
                  <a:srgbClr val="E79130"/>
                </a:solidFill>
              </a:rPr>
              <a:t>paola</a:t>
            </a:r>
            <a:r>
              <a:rPr lang="it-IT" sz="5600" b="1" dirty="0">
                <a:solidFill>
                  <a:srgbClr val="E79130"/>
                </a:solidFill>
              </a:rPr>
              <a:t> giusti</a:t>
            </a:r>
          </a:p>
          <a:p>
            <a:r>
              <a:rPr lang="it-IT" sz="5600" b="1" dirty="0">
                <a:solidFill>
                  <a:srgbClr val="E79130"/>
                </a:solidFill>
              </a:rPr>
              <a:t>ASST Fatebenefratelli sacco </a:t>
            </a:r>
            <a:r>
              <a:rPr lang="it-IT" sz="5600" b="1" dirty="0" err="1">
                <a:solidFill>
                  <a:srgbClr val="E79130"/>
                </a:solidFill>
              </a:rPr>
              <a:t>milano</a:t>
            </a:r>
            <a:endParaRPr lang="it-IT" sz="5600" b="1" dirty="0">
              <a:solidFill>
                <a:srgbClr val="E791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Schermata 2025-10-16 alle 09.45.39.png" descr="Schermata 2025-10-16 alle 09.45.3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50249" y="-98373"/>
            <a:ext cx="15683502" cy="12972773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Association of Sex Differences on Weight Loss and Complications Following Bariatric Surgery…"/>
          <p:cNvSpPr txBox="1"/>
          <p:nvPr/>
        </p:nvSpPr>
        <p:spPr>
          <a:xfrm>
            <a:off x="13067260" y="10756213"/>
            <a:ext cx="11230510" cy="1492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defRPr sz="1600"/>
            </a:pPr>
            <a:endParaRPr sz="2000" dirty="0"/>
          </a:p>
          <a:p>
            <a:pPr algn="r">
              <a:defRPr sz="1600"/>
            </a:pPr>
            <a:r>
              <a:rPr sz="2000" dirty="0"/>
              <a:t> </a:t>
            </a:r>
          </a:p>
          <a:p>
            <a:pPr algn="r">
              <a:defRPr sz="1600"/>
            </a:pPr>
            <a:r>
              <a:rPr sz="2000" dirty="0"/>
              <a:t>Association of Sex Differences on Weight Loss and Complications Following Bariatric Surgery</a:t>
            </a:r>
          </a:p>
          <a:p>
            <a:pPr algn="r">
              <a:defRPr sz="1600"/>
            </a:pPr>
            <a:r>
              <a:rPr sz="2000" dirty="0"/>
              <a:t>Ahmad M. Hider et all</a:t>
            </a:r>
          </a:p>
          <a:p>
            <a:pPr algn="r">
              <a:defRPr sz="1600"/>
            </a:pPr>
            <a:r>
              <a:rPr sz="2000" dirty="0"/>
              <a:t>J Surg Res. 2024 July ; 299: 359–365. doi:10.1016/j.jss.2024.04.050</a:t>
            </a:r>
            <a:r>
              <a:rPr dirty="0"/>
              <a:t>. </a:t>
            </a:r>
          </a:p>
        </p:txBody>
      </p:sp>
      <p:pic>
        <p:nvPicPr>
          <p:cNvPr id="205" name="Schermata 2025-10-21 alle 16.21.12.png" descr="Schermata 2025-10-21 alle 16.21.1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2252623"/>
            <a:ext cx="24384001" cy="1637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Schermata 2025-10-16 alle 09.45.49.png" descr="Schermata 2025-10-16 alle 09.45.4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31511" y="357133"/>
            <a:ext cx="15042883" cy="60118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Schermata 2025-10-16 alle 09.46.02.png" descr="Schermata 2025-10-16 alle 09.46.0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68144" y="5806146"/>
            <a:ext cx="15144971" cy="5689525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Association of Sex Differences on Weight Loss and Complications Following Bariatric Surgery…"/>
          <p:cNvSpPr txBox="1"/>
          <p:nvPr/>
        </p:nvSpPr>
        <p:spPr>
          <a:xfrm>
            <a:off x="-13329246" y="10756320"/>
            <a:ext cx="37571723" cy="1381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defRPr sz="1600"/>
            </a:pPr>
            <a:endParaRPr dirty="0"/>
          </a:p>
          <a:p>
            <a:pPr algn="r">
              <a:defRPr sz="1600"/>
            </a:pPr>
            <a:r>
              <a:rPr dirty="0"/>
              <a:t> </a:t>
            </a:r>
          </a:p>
          <a:p>
            <a:pPr algn="r">
              <a:defRPr sz="1600"/>
            </a:pPr>
            <a:r>
              <a:rPr sz="2000" dirty="0"/>
              <a:t>Association of Sex Differences on Weight Loss and Complications Following Bariatric Surgery</a:t>
            </a:r>
          </a:p>
          <a:p>
            <a:pPr algn="r">
              <a:defRPr sz="1600"/>
            </a:pPr>
            <a:r>
              <a:rPr sz="2000" dirty="0"/>
              <a:t>Ahmad M. Hider et all</a:t>
            </a:r>
          </a:p>
          <a:p>
            <a:pPr algn="r">
              <a:defRPr sz="1600"/>
            </a:pPr>
            <a:r>
              <a:rPr sz="2000" dirty="0"/>
              <a:t>J Surg Res. 2024 July ; 299: 359–365. doi:10.1016/j.jss.2024.04.050. </a:t>
            </a:r>
          </a:p>
        </p:txBody>
      </p:sp>
      <p:sp>
        <p:nvSpPr>
          <p:cNvPr id="210" name="Linea"/>
          <p:cNvSpPr/>
          <p:nvPr/>
        </p:nvSpPr>
        <p:spPr>
          <a:xfrm>
            <a:off x="12592403" y="1274224"/>
            <a:ext cx="3708944" cy="1"/>
          </a:xfrm>
          <a:prstGeom prst="line">
            <a:avLst/>
          </a:prstGeom>
          <a:ln w="63500">
            <a:solidFill>
              <a:srgbClr val="0096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11" name="Linea"/>
          <p:cNvSpPr/>
          <p:nvPr/>
        </p:nvSpPr>
        <p:spPr>
          <a:xfrm>
            <a:off x="12592403" y="6626367"/>
            <a:ext cx="3708944" cy="1"/>
          </a:xfrm>
          <a:prstGeom prst="line">
            <a:avLst/>
          </a:prstGeom>
          <a:ln w="63500">
            <a:solidFill>
              <a:srgbClr val="0096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212" name="Schermata 2025-10-21 alle 16.21.12.png" descr="Schermata 2025-10-21 alle 16.21.1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12252623"/>
            <a:ext cx="24384001" cy="1637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ostoperatorio"/>
          <p:cNvSpPr txBox="1">
            <a:spLocks noGrp="1"/>
          </p:cNvSpPr>
          <p:nvPr>
            <p:ph type="title"/>
          </p:nvPr>
        </p:nvSpPr>
        <p:spPr>
          <a:xfrm>
            <a:off x="1219200" y="360006"/>
            <a:ext cx="21945600" cy="1727201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Postoperatorio </a:t>
            </a:r>
          </a:p>
        </p:txBody>
      </p:sp>
      <p:pic>
        <p:nvPicPr>
          <p:cNvPr id="215" name="Schermata 2025-10-16 alle 09.44.39.png" descr="Schermata 2025-10-16 alle 09.44.3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4500" y="2482289"/>
            <a:ext cx="11802603" cy="93922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Schermata 2025-10-16 alle 09.44.50.png" descr="Schermata 2025-10-16 alle 09.44.5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796659" y="2524555"/>
            <a:ext cx="12645801" cy="9349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Schermata 2025-10-21 alle 16.21.12.png" descr="Schermata 2025-10-21 alle 16.21.1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12252623"/>
            <a:ext cx="24384001" cy="1637963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Association of Sex Differences on Weight Loss and Complications Following Bariatric Surgery…"/>
          <p:cNvSpPr txBox="1"/>
          <p:nvPr/>
        </p:nvSpPr>
        <p:spPr>
          <a:xfrm>
            <a:off x="-4517142" y="12193926"/>
            <a:ext cx="28787265" cy="1381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defRPr sz="1600"/>
            </a:pPr>
            <a:endParaRPr dirty="0"/>
          </a:p>
          <a:p>
            <a:pPr algn="r">
              <a:defRPr sz="1600"/>
            </a:pPr>
            <a:r>
              <a:rPr dirty="0"/>
              <a:t> </a:t>
            </a:r>
          </a:p>
          <a:p>
            <a:pPr algn="r">
              <a:defRPr sz="1600"/>
            </a:pPr>
            <a:r>
              <a:rPr sz="2000" dirty="0"/>
              <a:t>Association of Sex Differences on Weight Loss and Complications Following Bariatric Surgery</a:t>
            </a:r>
          </a:p>
          <a:p>
            <a:pPr algn="r">
              <a:defRPr sz="1600"/>
            </a:pPr>
            <a:r>
              <a:rPr sz="2000" dirty="0"/>
              <a:t>Ahmad M. Hider et all</a:t>
            </a:r>
          </a:p>
          <a:p>
            <a:pPr algn="r">
              <a:defRPr sz="1600"/>
            </a:pPr>
            <a:r>
              <a:rPr sz="2000" dirty="0"/>
              <a:t>J Surg Res. 2024 July ; 299: 359–365. doi:10.1016/j.jss.2024.04.050. 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Differenze U vs 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/>
              <a:t>Differenze U vs D </a:t>
            </a:r>
          </a:p>
        </p:txBody>
      </p:sp>
      <p:pic>
        <p:nvPicPr>
          <p:cNvPr id="221" name="Schermata 2025-10-21 alle 12.56.54.png" descr="Schermata 2025-10-21 alle 12.56.5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5348" y="3367327"/>
            <a:ext cx="15556463" cy="8545100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Testo"/>
          <p:cNvSpPr txBox="1"/>
          <p:nvPr/>
        </p:nvSpPr>
        <p:spPr>
          <a:xfrm>
            <a:off x="11795582" y="6390894"/>
            <a:ext cx="792836" cy="934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368300" indent="-355600" algn="l" defTabSz="2437764">
              <a:buClr>
                <a:srgbClr val="000000"/>
              </a:buClr>
              <a:buSzPct val="150000"/>
              <a:buFont typeface="Canela Text Regular"/>
              <a:buChar char="•"/>
              <a:defRPr sz="4400"/>
            </a:lvl1pPr>
          </a:lstStyle>
          <a:p>
            <a:pPr>
              <a:defRPr sz="6600"/>
            </a:pPr>
            <a:r>
              <a:rPr sz="4400"/>
              <a:t> </a:t>
            </a:r>
          </a:p>
        </p:txBody>
      </p:sp>
      <p:sp>
        <p:nvSpPr>
          <p:cNvPr id="223" name="Negli uomini è maggiore il grasso viscerale con:…"/>
          <p:cNvSpPr txBox="1"/>
          <p:nvPr/>
        </p:nvSpPr>
        <p:spPr>
          <a:xfrm>
            <a:off x="16850627" y="4448032"/>
            <a:ext cx="6933779" cy="6013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46100" indent="-546100" algn="l" defTabSz="2438338">
              <a:spcBef>
                <a:spcPts val="2400"/>
              </a:spcBef>
              <a:buSzPct val="150000"/>
              <a:buChar char="•"/>
              <a:defRPr sz="3200"/>
            </a:pPr>
            <a:r>
              <a:t>Negli uomini è maggiore il grasso viscerale con:</a:t>
            </a:r>
          </a:p>
          <a:p>
            <a:pPr marL="1092200" lvl="1" indent="-546100" algn="l" defTabSz="2438338">
              <a:spcBef>
                <a:spcPts val="2400"/>
              </a:spcBef>
              <a:buSzPct val="150000"/>
              <a:buChar char="•"/>
              <a:defRPr sz="3200"/>
            </a:pPr>
            <a:r>
              <a:t>aumentato rischio di sindrome metabolica</a:t>
            </a:r>
          </a:p>
          <a:p>
            <a:pPr marL="1092200" lvl="1" indent="-546100" algn="l" defTabSz="2438338">
              <a:spcBef>
                <a:spcPts val="2400"/>
              </a:spcBef>
              <a:buSzPct val="150000"/>
              <a:buChar char="•"/>
              <a:defRPr sz="3200"/>
            </a:pPr>
            <a:r>
              <a:t>elevati livelli di insulina postprandiale, acidi grassi liberi e trigliceridi.</a:t>
            </a:r>
          </a:p>
          <a:p>
            <a:pPr marL="546100" indent="-546100" algn="l" defTabSz="2438338">
              <a:spcBef>
                <a:spcPts val="2400"/>
              </a:spcBef>
              <a:buSzPct val="150000"/>
              <a:buChar char="•"/>
              <a:defRPr sz="3200"/>
            </a:pPr>
            <a:r>
              <a:t>Nelle donne è maggiore il tessuto adiposo periferico</a:t>
            </a:r>
          </a:p>
        </p:txBody>
      </p:sp>
      <p:sp>
        <p:nvSpPr>
          <p:cNvPr id="224" name="Obesity: a gender-view…"/>
          <p:cNvSpPr txBox="1"/>
          <p:nvPr/>
        </p:nvSpPr>
        <p:spPr>
          <a:xfrm>
            <a:off x="15751614" y="11006434"/>
            <a:ext cx="8417968" cy="1379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/>
            <a:r>
              <a:t>Obesity: a gender-view</a:t>
            </a:r>
          </a:p>
          <a:p>
            <a:pPr algn="r"/>
            <a:r>
              <a:t>G. Muscogiuri, L. Verde, et all </a:t>
            </a:r>
          </a:p>
          <a:p>
            <a:pPr algn="r"/>
            <a:r>
              <a:t>Journal of Endocrinological Investigation (2024) 47:299–306</a:t>
            </a:r>
          </a:p>
        </p:txBody>
      </p:sp>
      <p:pic>
        <p:nvPicPr>
          <p:cNvPr id="225" name="Schermata 2025-10-21 alle 16.21.12.png" descr="Schermata 2025-10-21 alle 16.21.1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2252623"/>
            <a:ext cx="24384001" cy="1637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chermata 2025-10-21 alle 16.21.12.png" descr="Schermata 2025-10-21 alle 16.21.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252623"/>
            <a:ext cx="24384001" cy="163796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magine 5" descr="Schermata 2025-10-23 alle 16.06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049" y="324462"/>
            <a:ext cx="20201297" cy="11432495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7203168" y="11533452"/>
            <a:ext cx="7180833" cy="14383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r"/>
            <a:r>
              <a:rPr lang="en-US" dirty="0"/>
              <a:t>Sex and Gender Differences in Obesity: Biological,</a:t>
            </a:r>
          </a:p>
          <a:p>
            <a:pPr algn="r"/>
            <a:r>
              <a:rPr lang="en-US" dirty="0"/>
              <a:t>Sociocultural, and Clinical </a:t>
            </a:r>
            <a:r>
              <a:rPr lang="en-US" dirty="0" smtClean="0"/>
              <a:t>Perspectives</a:t>
            </a:r>
          </a:p>
          <a:p>
            <a:pPr algn="r"/>
            <a:r>
              <a:rPr lang="tr-TR" dirty="0" err="1"/>
              <a:t>Hyeyoon</a:t>
            </a:r>
            <a:r>
              <a:rPr lang="tr-TR" dirty="0"/>
              <a:t> Kim , </a:t>
            </a:r>
            <a:r>
              <a:rPr lang="tr-TR" dirty="0" err="1"/>
              <a:t>Sung-Eun</a:t>
            </a:r>
            <a:r>
              <a:rPr lang="tr-TR" dirty="0"/>
              <a:t> Kim , Mi-</a:t>
            </a:r>
            <a:r>
              <a:rPr lang="tr-TR" dirty="0" err="1"/>
              <a:t>Kyung</a:t>
            </a:r>
            <a:r>
              <a:rPr lang="tr-TR" dirty="0"/>
              <a:t> </a:t>
            </a:r>
            <a:r>
              <a:rPr lang="tr-TR" dirty="0" err="1" smtClean="0"/>
              <a:t>Sung</a:t>
            </a:r>
            <a:endParaRPr lang="tr-TR" dirty="0" smtClean="0"/>
          </a:p>
          <a:p>
            <a:pPr algn="r"/>
            <a:r>
              <a:rPr lang="en-US" dirty="0"/>
              <a:t>World J </a:t>
            </a:r>
            <a:r>
              <a:rPr lang="en-US" dirty="0" err="1"/>
              <a:t>Mens</a:t>
            </a:r>
            <a:r>
              <a:rPr lang="en-US" dirty="0"/>
              <a:t> Health 2025 Oct 43(4): 758-772</a:t>
            </a:r>
            <a:endParaRPr kumimoji="0" lang="it-IT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nela Text Regular"/>
              <a:ea typeface="Canela Text Regular"/>
              <a:cs typeface="Canela Text Regular"/>
              <a:sym typeface="Canela T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721475145"/>
      </p:ext>
    </p:extLst>
  </p:cSld>
  <p:clrMapOvr>
    <a:masterClrMapping/>
  </p:clrMapOvr>
  <p:transition xmlns:p14="http://schemas.microsoft.com/office/powerpoint/2010/main"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Schermata 2025-10-14 alle 11.18.15.png" descr="Schermata 2025-10-14 alle 11.18.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5671" y="1954115"/>
            <a:ext cx="23332658" cy="8214494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Int. J. Environ. Res. Public Health 2020, 17, 2734"/>
          <p:cNvSpPr txBox="1"/>
          <p:nvPr/>
        </p:nvSpPr>
        <p:spPr>
          <a:xfrm>
            <a:off x="8945727" y="11335280"/>
            <a:ext cx="6492546" cy="555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Int. J. Environ. Res. Public Health 2020, 17, 2734</a:t>
            </a:r>
          </a:p>
        </p:txBody>
      </p:sp>
      <p:pic>
        <p:nvPicPr>
          <p:cNvPr id="229" name="Schermata 2025-10-21 alle 16.21.12.png" descr="Schermata 2025-10-21 alle 16.21.1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2252623"/>
            <a:ext cx="24384001" cy="1637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Differenze U vs 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/>
              <a:t>Differenze U vs D </a:t>
            </a:r>
          </a:p>
        </p:txBody>
      </p:sp>
      <p:sp>
        <p:nvSpPr>
          <p:cNvPr id="232" name="Le concentrazioni plasmatiche dell'ormone anoressigeno derivato dagli adipociti, la leptina, che svolge un ruolo importante nella regolazione dell'assunzione di cibo e del peso corporeo, sono fino a quattro volte superiori nelle donne rispetto agli uomin"/>
          <p:cNvSpPr txBox="1">
            <a:spLocks noGrp="1"/>
          </p:cNvSpPr>
          <p:nvPr>
            <p:ph type="body" idx="1"/>
          </p:nvPr>
        </p:nvSpPr>
        <p:spPr>
          <a:xfrm>
            <a:off x="1217711" y="3156166"/>
            <a:ext cx="21948578" cy="8483601"/>
          </a:xfrm>
          <a:prstGeom prst="rect">
            <a:avLst/>
          </a:prstGeom>
        </p:spPr>
        <p:txBody>
          <a:bodyPr/>
          <a:lstStyle/>
          <a:p>
            <a:pPr marL="529717" indent="-529717" defTabSz="2365188">
              <a:spcBef>
                <a:spcPts val="2300"/>
              </a:spcBef>
              <a:defRPr sz="4268"/>
            </a:pPr>
            <a:r>
              <a:rPr dirty="0" smtClean="0"/>
              <a:t>L</a:t>
            </a:r>
            <a:r>
              <a:rPr lang="it-IT" dirty="0" smtClean="0"/>
              <a:t>a</a:t>
            </a:r>
            <a:r>
              <a:rPr dirty="0" smtClean="0"/>
              <a:t> concentrazion</a:t>
            </a:r>
            <a:r>
              <a:rPr lang="it-IT" dirty="0" smtClean="0"/>
              <a:t>e</a:t>
            </a:r>
            <a:r>
              <a:rPr dirty="0" smtClean="0"/>
              <a:t> plasmatic</a:t>
            </a:r>
            <a:r>
              <a:rPr lang="it-IT" dirty="0" smtClean="0"/>
              <a:t>a</a:t>
            </a:r>
            <a:r>
              <a:rPr dirty="0" smtClean="0"/>
              <a:t> </a:t>
            </a:r>
            <a:r>
              <a:rPr dirty="0"/>
              <a:t>dell'ormone anoressigeno derivato dagli adipociti, la leptina, che svolge un ruolo importante nella regolazione dell'assunzione di cibo e del peso corporeo, </a:t>
            </a:r>
            <a:r>
              <a:rPr lang="it-IT" dirty="0" smtClean="0"/>
              <a:t>è </a:t>
            </a:r>
            <a:r>
              <a:rPr dirty="0" smtClean="0"/>
              <a:t>fino </a:t>
            </a:r>
            <a:r>
              <a:rPr dirty="0"/>
              <a:t>a quattro volte superiori nelle donne rispetto agli uomini. </a:t>
            </a:r>
          </a:p>
          <a:p>
            <a:pPr marL="529717" indent="-529717" defTabSz="2365188">
              <a:spcBef>
                <a:spcPts val="2300"/>
              </a:spcBef>
              <a:defRPr sz="4268"/>
            </a:pPr>
            <a:r>
              <a:rPr dirty="0"/>
              <a:t>Questa differenza è probabilmente dovuta al fatto che le donne hanno in genere una percentuale maggiore di grasso corporeo. </a:t>
            </a:r>
          </a:p>
          <a:p>
            <a:pPr marL="529717" indent="-529717" defTabSz="2365188">
              <a:spcBef>
                <a:spcPts val="2300"/>
              </a:spcBef>
              <a:defRPr sz="4268"/>
            </a:pPr>
            <a:r>
              <a:rPr dirty="0"/>
              <a:t>I livelli di leptina sono legati al tessuto adiposo sottocutaneo (SAT), che è noto per essere associato a un profilo metabolico favorevole </a:t>
            </a:r>
          </a:p>
          <a:p>
            <a:pPr marL="529717" indent="-529717" defTabSz="2365188">
              <a:spcBef>
                <a:spcPts val="2300"/>
              </a:spcBef>
              <a:defRPr sz="4268"/>
            </a:pPr>
            <a:r>
              <a:rPr dirty="0"/>
              <a:t>L'adiponectina è un ormone secreto esclusivamente dal tessuto adiposo e la riduzione degli stati di insulino-resistenza appare significativamente maggiore nelle donne che negli uomini</a:t>
            </a:r>
          </a:p>
        </p:txBody>
      </p:sp>
      <p:sp>
        <p:nvSpPr>
          <p:cNvPr id="233" name="Obesity: a gender-view…"/>
          <p:cNvSpPr txBox="1"/>
          <p:nvPr/>
        </p:nvSpPr>
        <p:spPr>
          <a:xfrm>
            <a:off x="15751614" y="10868202"/>
            <a:ext cx="8417968" cy="1379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/>
            <a:r>
              <a:t>Obesity: a gender-view</a:t>
            </a:r>
          </a:p>
          <a:p>
            <a:pPr algn="r"/>
            <a:r>
              <a:t>G. Muscogiuri, L. Verde, et all </a:t>
            </a:r>
          </a:p>
          <a:p>
            <a:pPr algn="r"/>
            <a:r>
              <a:t>Journal of Endocrinological Investigation (2024) 47:299–306</a:t>
            </a:r>
          </a:p>
        </p:txBody>
      </p:sp>
      <p:pic>
        <p:nvPicPr>
          <p:cNvPr id="234" name="Schermata 2025-10-21 alle 16.21.12.png" descr="Schermata 2025-10-21 alle 16.21.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252623"/>
            <a:ext cx="24384001" cy="1637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essualità femminile e Funzione Sessua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 </a:t>
            </a:r>
            <a:r>
              <a:rPr b="1" dirty="0"/>
              <a:t>Sessualità femminile e Funzione Sessuale </a:t>
            </a:r>
          </a:p>
        </p:txBody>
      </p:sp>
      <p:sp>
        <p:nvSpPr>
          <p:cNvPr id="237" name="In uno studio multicentrico su 1751 donne intervistate prima della chirurgia bariatrica, Steffen et al. hanno riscontrato limitazioni nell'attività sessuale dovute alla salute fisica nel 38% dei casi e insoddisfazione per la propria vita sessuale nel 49%"/>
          <p:cNvSpPr txBox="1">
            <a:spLocks noGrp="1"/>
          </p:cNvSpPr>
          <p:nvPr>
            <p:ph type="body" idx="1"/>
          </p:nvPr>
        </p:nvSpPr>
        <p:spPr>
          <a:xfrm>
            <a:off x="1219200" y="3135461"/>
            <a:ext cx="21948578" cy="8483601"/>
          </a:xfrm>
          <a:prstGeom prst="rect">
            <a:avLst/>
          </a:prstGeom>
        </p:spPr>
        <p:txBody>
          <a:bodyPr/>
          <a:lstStyle/>
          <a:p>
            <a:pPr marL="540638" indent="-540638" defTabSz="2413955">
              <a:spcBef>
                <a:spcPts val="2300"/>
              </a:spcBef>
              <a:defRPr sz="4356"/>
            </a:pPr>
            <a:r>
              <a:rPr dirty="0"/>
              <a:t>In uno studio multicentrico su 1751 donne intervistate prima della chirurgia bariatrica, Steffen et al. hanno riscontrato limitazioni nell'attività sessuale dovute alla salute fisica nel 38% dei casi e insoddisfazione per la propria vita sessuale nel 49% </a:t>
            </a:r>
          </a:p>
          <a:p>
            <a:pPr marL="540638" indent="-540638" defTabSz="2413955">
              <a:spcBef>
                <a:spcPts val="2300"/>
              </a:spcBef>
              <a:defRPr sz="4356"/>
            </a:pPr>
            <a:r>
              <a:rPr dirty="0"/>
              <a:t>Un anno dopo la chirurgia bariatrica, il 56,0% (CI al 95%: 52,5%-59,5%) delle donne insoddisfatte della propria vita sessuale ha riportato un miglioramento significativo.</a:t>
            </a:r>
          </a:p>
          <a:p>
            <a:pPr marL="540638" indent="-540638" defTabSz="2413955">
              <a:spcBef>
                <a:spcPts val="2300"/>
              </a:spcBef>
              <a:defRPr sz="4356"/>
            </a:pPr>
            <a:r>
              <a:rPr dirty="0"/>
              <a:t>Questo miglioramento permane nel follow-up dopo cinque anni. Il 73,6% (IC al 95%: 69,3%-78,0%) delle donne che presentavano limitazioni fisiche all'attività sessuale prima della chirurgia bariatrica ha comunque riportato un miglioramento.</a:t>
            </a:r>
          </a:p>
          <a:p>
            <a:pPr marL="540638" indent="-540638" defTabSz="2413955">
              <a:spcBef>
                <a:spcPts val="2300"/>
              </a:spcBef>
              <a:defRPr sz="4356"/>
            </a:pPr>
            <a:r>
              <a:rPr dirty="0"/>
              <a:t>Il miglioramento è risultato indipendente dal tipo di procedura chirurgica.</a:t>
            </a:r>
          </a:p>
        </p:txBody>
      </p:sp>
      <p:sp>
        <p:nvSpPr>
          <p:cNvPr id="238" name="Review: Sex-Specific Aspects in the Bariatric Treatment of Severely Obese Women…"/>
          <p:cNvSpPr txBox="1"/>
          <p:nvPr/>
        </p:nvSpPr>
        <p:spPr>
          <a:xfrm>
            <a:off x="12838902" y="10868202"/>
            <a:ext cx="11478769" cy="1379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/>
            <a:r>
              <a:t>Review: Sex-Specific Aspects in the Bariatric Treatment of Severely Obese Women</a:t>
            </a:r>
          </a:p>
          <a:p>
            <a:pPr algn="r"/>
            <a:r>
              <a:t>Pia Jàger, Annina Wolicki, Johannes Spohnholz, Metin Senkal</a:t>
            </a:r>
          </a:p>
          <a:p>
            <a:pPr algn="r"/>
            <a:r>
              <a:t>Int. J. Environ. Res. Public Health 2020, 17, 2734</a:t>
            </a:r>
          </a:p>
        </p:txBody>
      </p:sp>
      <p:pic>
        <p:nvPicPr>
          <p:cNvPr id="239" name="Schermata 2025-10-21 alle 16.21.12.png" descr="Schermata 2025-10-21 alle 16.21.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252623"/>
            <a:ext cx="24384001" cy="1637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ontraccezione, Fertilità e Gravidanz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/>
              <a:t>Contraccezione, Fertilità e Gravidanza</a:t>
            </a:r>
          </a:p>
        </p:txBody>
      </p:sp>
      <p:sp>
        <p:nvSpPr>
          <p:cNvPr id="242" name="Vi è una mancanza di prove sull'efficacia dei contraccettivi orali nelle donne sottoposte a chirurgia bariatrica.…"/>
          <p:cNvSpPr txBox="1">
            <a:spLocks noGrp="1"/>
          </p:cNvSpPr>
          <p:nvPr>
            <p:ph type="body" idx="1"/>
          </p:nvPr>
        </p:nvSpPr>
        <p:spPr>
          <a:xfrm>
            <a:off x="1217711" y="3023822"/>
            <a:ext cx="21948578" cy="8483601"/>
          </a:xfrm>
          <a:prstGeom prst="rect">
            <a:avLst/>
          </a:prstGeom>
        </p:spPr>
        <p:txBody>
          <a:bodyPr/>
          <a:lstStyle/>
          <a:p>
            <a:pPr marL="387730" indent="-387730" defTabSz="1731220">
              <a:spcBef>
                <a:spcPts val="1700"/>
              </a:spcBef>
              <a:defRPr sz="3124"/>
            </a:pPr>
            <a:r>
              <a:t>Vi è una mancanza di prove sull'efficacia dei contraccettivi orali nelle donne sottoposte a chirurgia bariatrica.</a:t>
            </a:r>
          </a:p>
          <a:p>
            <a:pPr marL="387730" indent="-387730" defTabSz="1731220">
              <a:spcBef>
                <a:spcPts val="1700"/>
              </a:spcBef>
              <a:defRPr sz="3124"/>
            </a:pPr>
            <a:r>
              <a:t>Per evitare qualsiasi rischio associato a una gravidanza (non pianificata), soprattutto nel periodo postoperatorio, alle donne sottoposte a procedure bariatriche viene sconsigliato l'uso di contraccettivi orali.</a:t>
            </a:r>
          </a:p>
          <a:p>
            <a:pPr marL="387730" indent="-387730" defTabSz="1731220">
              <a:spcBef>
                <a:spcPts val="1700"/>
              </a:spcBef>
              <a:defRPr sz="3124"/>
            </a:pPr>
            <a:r>
              <a:t>Vi sono prove di un miglioramento significativo di vari fattori associati all'infertilità grazie alla chirurgia bariatrica.</a:t>
            </a:r>
          </a:p>
          <a:p>
            <a:pPr marL="387730" indent="-387730" defTabSz="1731220">
              <a:spcBef>
                <a:spcPts val="1700"/>
              </a:spcBef>
              <a:defRPr sz="3124"/>
            </a:pPr>
            <a:r>
              <a:t>Nel trattamento dell'infertilità femminile, la chirurgia bariatrica sta diventando sempre più importante.</a:t>
            </a:r>
          </a:p>
          <a:p>
            <a:pPr marL="387730" indent="-387730" defTabSz="1731220">
              <a:spcBef>
                <a:spcPts val="1700"/>
              </a:spcBef>
              <a:defRPr sz="3124"/>
            </a:pPr>
            <a:r>
              <a:t>Il rischio di mancata gravidanza correlato all'obesità può diminuire grazie alla perdita di peso conseguente alla chirurgia bariatrica.</a:t>
            </a:r>
          </a:p>
          <a:p>
            <a:pPr marL="387730" indent="-387730" defTabSz="1731220">
              <a:spcBef>
                <a:spcPts val="1700"/>
              </a:spcBef>
              <a:defRPr sz="3124"/>
            </a:pPr>
            <a:r>
              <a:t>Dopo la chirurgia bariatrica, vi è un aumento del rischio di carenze di micronutrienti nelle donne in gravidanza. Si raccomanda un'adeguata integrazione e il monitoraggio delle donne in gravidanza, soprattutto dopo procedure bariatriche che includono aspetti malassorbitivi.</a:t>
            </a:r>
          </a:p>
          <a:p>
            <a:pPr marL="387730" indent="-387730" defTabSz="1731220">
              <a:spcBef>
                <a:spcPts val="1700"/>
              </a:spcBef>
              <a:defRPr sz="3124"/>
            </a:pPr>
            <a:r>
              <a:t>A causa dell'estrema perdita di peso, vi è un aumento del rischio fetale nel periodo postoperatorio. Le linee guida cliniche raccomandano la contraccezione ed evitare la gravidanza per almeno 12-24 mesi dopo l'intervento chirurgico, a seconda della fonte</a:t>
            </a:r>
          </a:p>
        </p:txBody>
      </p:sp>
      <p:sp>
        <p:nvSpPr>
          <p:cNvPr id="243" name="Review: Sex-Specific Aspects in the Bariatric Treatment of Severely Obese Women…"/>
          <p:cNvSpPr txBox="1"/>
          <p:nvPr/>
        </p:nvSpPr>
        <p:spPr>
          <a:xfrm>
            <a:off x="12673024" y="10868202"/>
            <a:ext cx="11478769" cy="1379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/>
            <a:r>
              <a:t>Review: Sex-Specific Aspects in the Bariatric Treatment of Severely Obese Women</a:t>
            </a:r>
          </a:p>
          <a:p>
            <a:pPr algn="r"/>
            <a:r>
              <a:t>Pia Jàger, Annina Wolicki, Johannes Spohnholz, Metin Senkal</a:t>
            </a:r>
          </a:p>
          <a:p>
            <a:pPr algn="r"/>
            <a:r>
              <a:t>Int. J. Environ. Res. Public Health 2020, 17, 2734</a:t>
            </a:r>
          </a:p>
        </p:txBody>
      </p:sp>
      <p:pic>
        <p:nvPicPr>
          <p:cNvPr id="244" name="Schermata 2025-10-21 alle 16.21.12.png" descr="Schermata 2025-10-21 alle 16.21.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252623"/>
            <a:ext cx="24384001" cy="1637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CO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/>
              <a:t>PCOS</a:t>
            </a:r>
          </a:p>
        </p:txBody>
      </p:sp>
      <p:sp>
        <p:nvSpPr>
          <p:cNvPr id="247" name="La PCOS (Sindrome dell’Ovaio Policistico) e altre complesse disregolazioni dell'equilibrio ormonale femminile sono associate all'obesità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La PCOS (Sindrome dell’Ovaio Policistico) e altre complesse disregolazioni dell'equilibrio ormonale femminile sono associate all'obesità.</a:t>
            </a:r>
          </a:p>
          <a:p>
            <a:r>
              <a:t>La perdita di peso dovuta alla chirurgia bariatrica migliora significativamente la PCOS e può regolare disturbi ormonali come le patologie gonadiche correlate all'obesità.</a:t>
            </a:r>
          </a:p>
          <a:p>
            <a:r>
              <a:t>Nel trattamento delle patologie gonadiche correlate all'obesità/PCOS nelle donne gravemente obese, la chirurgia bariatrica dovrebbe essere presa in considerazione come opzione terapeutica.</a:t>
            </a:r>
          </a:p>
        </p:txBody>
      </p:sp>
      <p:sp>
        <p:nvSpPr>
          <p:cNvPr id="248" name="Review: Sex-Specific Aspects in the Bariatric Treatment of Severely Obese Women…"/>
          <p:cNvSpPr txBox="1"/>
          <p:nvPr/>
        </p:nvSpPr>
        <p:spPr>
          <a:xfrm>
            <a:off x="12728317" y="10619386"/>
            <a:ext cx="11478769" cy="1379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/>
            <a:r>
              <a:t>Review: Sex-Specific Aspects in the Bariatric Treatment of Severely Obese Women</a:t>
            </a:r>
          </a:p>
          <a:p>
            <a:pPr algn="r"/>
            <a:r>
              <a:t>Pia Jàger, Annina Wolicki, Johannes Spohnholz, Metin Senkal</a:t>
            </a:r>
          </a:p>
          <a:p>
            <a:pPr algn="r"/>
            <a:r>
              <a:t>Int. J. Environ. Res. Public Health 2020, 17, 2734</a:t>
            </a:r>
          </a:p>
        </p:txBody>
      </p:sp>
      <p:pic>
        <p:nvPicPr>
          <p:cNvPr id="249" name="Schermata 2025-10-21 alle 16.21.12.png" descr="Schermata 2025-10-21 alle 16.21.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252623"/>
            <a:ext cx="24384001" cy="1637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Differenza di gen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/>
              <a:t>Differenza di genere</a:t>
            </a:r>
          </a:p>
        </p:txBody>
      </p:sp>
      <p:sp>
        <p:nvSpPr>
          <p:cNvPr id="157" name="Ci sono pochi studi in Letteratura che studiano la differenza di gener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r>
              <a:t>Ci sono pochi studi in Letteratura che studiano la differenza di genere</a:t>
            </a:r>
          </a:p>
          <a:p>
            <a:pPr>
              <a:defRPr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r>
              <a:t>E’ importante però capire la differenza di genere per studiare l’intervento migliore anche in base al sesso e personalizzare il trattamento bariatrico </a:t>
            </a:r>
          </a:p>
        </p:txBody>
      </p:sp>
      <p:pic>
        <p:nvPicPr>
          <p:cNvPr id="158" name="Schermata 2025-10-21 alle 16.21.12.png" descr="Schermata 2025-10-21 alle 16.21.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252623"/>
            <a:ext cx="24384001" cy="1637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ancr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/>
              <a:t>Cancro</a:t>
            </a:r>
          </a:p>
        </p:txBody>
      </p:sp>
      <p:sp>
        <p:nvSpPr>
          <p:cNvPr id="252" name="L'obesità è associata a un aumentato rischio di tumori specifici femminili, come il cancro al seno e all'endometrio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L'obesità è associata a un aumentato rischio di tumori specifici femminili, come il cancro </a:t>
            </a:r>
            <a:r>
              <a:rPr lang="it-IT" dirty="0" smtClean="0"/>
              <a:t>alla mammella </a:t>
            </a:r>
            <a:r>
              <a:rPr dirty="0" smtClean="0"/>
              <a:t>e </a:t>
            </a:r>
            <a:r>
              <a:rPr dirty="0"/>
              <a:t>all'endometrio.</a:t>
            </a:r>
          </a:p>
          <a:p>
            <a:r>
              <a:rPr dirty="0"/>
              <a:t>La perdita di peso conseguente alla chirurgia bariatrica riduce l'incidenza di cancro all'endometrio e </a:t>
            </a:r>
            <a:r>
              <a:rPr dirty="0" smtClean="0"/>
              <a:t>al</a:t>
            </a:r>
            <a:r>
              <a:rPr lang="it-IT" dirty="0" smtClean="0"/>
              <a:t>la mammella </a:t>
            </a:r>
            <a:r>
              <a:rPr dirty="0" smtClean="0"/>
              <a:t>nelle </a:t>
            </a:r>
            <a:r>
              <a:rPr dirty="0"/>
              <a:t>donne gravemente obese.</a:t>
            </a:r>
          </a:p>
          <a:p>
            <a:r>
              <a:rPr dirty="0"/>
              <a:t>Una prima ricerca indica che la chirurgia bariatrica può portare alla regressione e alla guarigione dell'iperplasia endometriale, una condizione precancerosa che può evolvere in cancro dell’endometrio.</a:t>
            </a:r>
          </a:p>
        </p:txBody>
      </p:sp>
      <p:sp>
        <p:nvSpPr>
          <p:cNvPr id="253" name="Review: Sex-Specific Aspects in the Bariatric Treatment of Severely Obese Women…"/>
          <p:cNvSpPr txBox="1"/>
          <p:nvPr/>
        </p:nvSpPr>
        <p:spPr>
          <a:xfrm>
            <a:off x="12700670" y="10702325"/>
            <a:ext cx="11478769" cy="1379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/>
            <a:r>
              <a:t>Review: Sex-Specific Aspects in the Bariatric Treatment of Severely Obese Women</a:t>
            </a:r>
          </a:p>
          <a:p>
            <a:pPr algn="r"/>
            <a:r>
              <a:t>Pia Jàger, Annina Wolicki, Johannes Spohnholz, Metin Senkal</a:t>
            </a:r>
          </a:p>
          <a:p>
            <a:pPr algn="r"/>
            <a:r>
              <a:t>Int. J. Environ. Res. Public Health 2020, 17, 2734</a:t>
            </a:r>
          </a:p>
        </p:txBody>
      </p:sp>
      <p:pic>
        <p:nvPicPr>
          <p:cNvPr id="254" name="Schermata 2025-10-21 alle 16.21.12.png" descr="Schermata 2025-10-21 alle 16.21.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252623"/>
            <a:ext cx="24384001" cy="1637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ancro e Obesità"/>
          <p:cNvSpPr txBox="1">
            <a:spLocks noGrp="1"/>
          </p:cNvSpPr>
          <p:nvPr>
            <p:ph type="title"/>
          </p:nvPr>
        </p:nvSpPr>
        <p:spPr>
          <a:xfrm>
            <a:off x="1217711" y="515729"/>
            <a:ext cx="21945601" cy="1727201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Cancro e Obesità </a:t>
            </a:r>
          </a:p>
        </p:txBody>
      </p:sp>
      <p:sp>
        <p:nvSpPr>
          <p:cNvPr id="257" name="Una meta-analisi che ha incluso 32 studi ha mostrato che la chirurgia bariatrica era associata a una significativa riduzione dell'incidenza complessiva di cancro (RR: 0,62, IC 95%: 0,46-0,84, P = 0,002) e della mortalità  correlata al cancro (RR: 0,51, I"/>
          <p:cNvSpPr txBox="1">
            <a:spLocks noGrp="1"/>
          </p:cNvSpPr>
          <p:nvPr>
            <p:ph type="body" idx="1"/>
          </p:nvPr>
        </p:nvSpPr>
        <p:spPr>
          <a:xfrm>
            <a:off x="1217711" y="2242931"/>
            <a:ext cx="21948578" cy="90593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65887" indent="-365887" defTabSz="1633687">
              <a:spcBef>
                <a:spcPts val="1600"/>
              </a:spcBef>
              <a:defRPr sz="2948"/>
            </a:pPr>
            <a:r>
              <a:rPr sz="3400" dirty="0"/>
              <a:t>Una meta-analisi che ha incluso 32 studi ha mostrato che la chirurgia bariatrica era associata a una significativa riduzione dell'incidenza complessiva di cancro (RR: 0,62, IC 95%: 0,46-0,84, P = 0,002) e della mortalità  correlata al cancro (RR: 0,51, IC 95%: 0,42-0,62, p &lt; 0,001),</a:t>
            </a:r>
          </a:p>
          <a:p>
            <a:pPr marL="365887" indent="-365887" defTabSz="1633687">
              <a:spcBef>
                <a:spcPts val="1600"/>
              </a:spcBef>
              <a:defRPr sz="2948"/>
            </a:pPr>
            <a:r>
              <a:rPr sz="3400" dirty="0"/>
              <a:t>Uno studio prospettico in Svezia, lo studio Swedish Obese Subject (SOS), ha seguito 4047 partecipanti con obesità, di cui 2010 sottoposti a chirurgia bariatrica e 2037 sono serviti come controlli. Durante il periodo di follow-up, si sono verificati 286 nuovi casi di cancro, rispettivamente 117 e 169 nel gruppo sottoposto a chirurgia e nel gruppo di </a:t>
            </a:r>
            <a:r>
              <a:rPr sz="3400" dirty="0" smtClean="0"/>
              <a:t>controllo.</a:t>
            </a:r>
            <a:r>
              <a:rPr lang="it-IT" sz="3400" dirty="0" smtClean="0"/>
              <a:t> </a:t>
            </a:r>
            <a:r>
              <a:rPr sz="3400" dirty="0" smtClean="0"/>
              <a:t>I </a:t>
            </a:r>
            <a:r>
              <a:rPr sz="3400" dirty="0"/>
              <a:t>pazienti sottoposti a chirurgia bariatrica presentavano un rischio inferiore di cancro rispetto al gruppo di controllo (HR: 0,67, IC 95%: 0,53-0,85, p = 0,0009). </a:t>
            </a:r>
          </a:p>
          <a:p>
            <a:pPr marL="365887" indent="-365887" defTabSz="1633687">
              <a:spcBef>
                <a:spcPts val="1600"/>
              </a:spcBef>
              <a:defRPr sz="2948"/>
            </a:pPr>
            <a:r>
              <a:rPr sz="3400" dirty="0"/>
              <a:t>È stato osservato un effetto differenziale a seconda del sesso. </a:t>
            </a:r>
          </a:p>
          <a:p>
            <a:pPr marL="365887" indent="-365887" defTabSz="1633687">
              <a:spcBef>
                <a:spcPts val="1600"/>
              </a:spcBef>
              <a:defRPr sz="2948"/>
            </a:pPr>
            <a:r>
              <a:rPr sz="3400" dirty="0"/>
              <a:t>Mentre gli autori hanno riportato una significativa riduzione del rischio di cancro nelle donne (HR: 0,58, IC 95%: 0,44-0,77, p = 0,0001), ciò non si è verificato negli uomini (HR: 0,97, IC 95%: 0,61-1,52, p = 0,90). </a:t>
            </a:r>
          </a:p>
          <a:p>
            <a:pPr marL="365887" indent="-365887" defTabSz="1633687">
              <a:spcBef>
                <a:spcPts val="1600"/>
              </a:spcBef>
              <a:defRPr sz="2948"/>
            </a:pPr>
            <a:r>
              <a:rPr sz="3400" dirty="0"/>
              <a:t>Schauer et al. hanno dimostrato che la perdita di peso a un anno era un predittore indipendente di riduzione del rischio di cancro, mentre la chirurgia bariatrica di per sé non lo era; con una stima del 14% di riduzione del rischio di cancro per ogni 10% di perdita di peso corporeo.</a:t>
            </a:r>
          </a:p>
          <a:p>
            <a:pPr marL="365887" indent="-365887" defTabSz="1633687">
              <a:spcBef>
                <a:spcPts val="1600"/>
              </a:spcBef>
              <a:defRPr sz="2948"/>
            </a:pPr>
            <a:r>
              <a:rPr sz="3400" dirty="0"/>
              <a:t>Questi risultati suggeriscono che la riduzione del rischio di cancro nei pazienti sottoposti a chirurgia bariatrica è principalmente dipendente dal peso, ma i potenziali benefici metabolici della chirurgia bariatrica indipendenti dal peso sul rischio di cancro rimangono poco chiari</a:t>
            </a:r>
          </a:p>
        </p:txBody>
      </p:sp>
      <p:sp>
        <p:nvSpPr>
          <p:cNvPr id="258" name="Weight-centric prevention of cancer…"/>
          <p:cNvSpPr txBox="1"/>
          <p:nvPr/>
        </p:nvSpPr>
        <p:spPr>
          <a:xfrm>
            <a:off x="15327500" y="11302326"/>
            <a:ext cx="8907781" cy="9534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defRPr sz="1600"/>
            </a:pPr>
            <a:r>
              <a:t> Weight-centric prevention of cancer</a:t>
            </a:r>
          </a:p>
          <a:p>
            <a:pPr algn="r">
              <a:defRPr sz="1600"/>
            </a:pPr>
            <a:r>
              <a:t> Diego Anazco, Andres Acosta, Elizabeth J. Cathcart-Rake, Stacy D. D’Andre, Maria D. Hurtado </a:t>
            </a:r>
          </a:p>
          <a:p>
            <a:pPr algn="r">
              <a:defRPr sz="1600"/>
            </a:pPr>
            <a:r>
              <a:t>Obesity Pillars 10 (2024) 100106</a:t>
            </a:r>
          </a:p>
        </p:txBody>
      </p:sp>
      <p:pic>
        <p:nvPicPr>
          <p:cNvPr id="259" name="Schermata 2025-10-21 alle 16.21.12.png" descr="Schermata 2025-10-21 alle 16.21.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252623"/>
            <a:ext cx="24384001" cy="1637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Obesità e Cancro"/>
          <p:cNvSpPr txBox="1">
            <a:spLocks noGrp="1"/>
          </p:cNvSpPr>
          <p:nvPr>
            <p:ph type="title"/>
          </p:nvPr>
        </p:nvSpPr>
        <p:spPr>
          <a:xfrm>
            <a:off x="1219200" y="381008"/>
            <a:ext cx="21945601" cy="1727201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Obesità e Cancro </a:t>
            </a:r>
          </a:p>
        </p:txBody>
      </p:sp>
      <p:pic>
        <p:nvPicPr>
          <p:cNvPr id="262" name="Schermata 2025-10-21 alle 14.02.59.png" descr="Schermata 2025-10-21 alle 14.02.5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76360" y="1763578"/>
            <a:ext cx="16831280" cy="10653734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Weight-centric prevention of cancer…"/>
          <p:cNvSpPr txBox="1"/>
          <p:nvPr/>
        </p:nvSpPr>
        <p:spPr>
          <a:xfrm>
            <a:off x="19252683" y="10411881"/>
            <a:ext cx="4899659" cy="1794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sz="1900"/>
            </a:pPr>
            <a:r>
              <a:t> Weight-centric prevention of cancer</a:t>
            </a:r>
          </a:p>
          <a:p>
            <a:pPr algn="r">
              <a:defRPr sz="1900"/>
            </a:pPr>
            <a:r>
              <a:t> Diego Anazco, Andres Acosta, Elizabeth J. Cathcart-Rake, Stacy D. D’Andre, Maria D. Hurtado </a:t>
            </a:r>
          </a:p>
          <a:p>
            <a:pPr algn="r">
              <a:defRPr sz="1900"/>
            </a:pPr>
            <a:r>
              <a:t>Obesity Pillars 10 (2024) 100106</a:t>
            </a:r>
          </a:p>
        </p:txBody>
      </p:sp>
      <p:pic>
        <p:nvPicPr>
          <p:cNvPr id="264" name="Schermata 2025-10-21 alle 16.21.12.png" descr="Schermata 2025-10-21 alle 16.21.1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2252623"/>
            <a:ext cx="24384001" cy="1637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ancro alla mammella"/>
          <p:cNvSpPr txBox="1">
            <a:spLocks noGrp="1"/>
          </p:cNvSpPr>
          <p:nvPr>
            <p:ph type="title"/>
          </p:nvPr>
        </p:nvSpPr>
        <p:spPr>
          <a:xfrm>
            <a:off x="1219200" y="384943"/>
            <a:ext cx="21945601" cy="1727201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Cancro alla mammella</a:t>
            </a:r>
          </a:p>
        </p:txBody>
      </p:sp>
      <p:sp>
        <p:nvSpPr>
          <p:cNvPr id="267" name="Una meta-analisi che includeva sette studi di coorte prospettici e retrospettivi ha mostrato che la chirurgia bariatrica ha portato a una riduzione del 59% del rischio associato di cancro alla mammella, alle ovaie e all'endometrio (RR: 0,41, IC 95%: 0,31"/>
          <p:cNvSpPr txBox="1">
            <a:spLocks noGrp="1"/>
          </p:cNvSpPr>
          <p:nvPr>
            <p:ph type="body" idx="1"/>
          </p:nvPr>
        </p:nvSpPr>
        <p:spPr>
          <a:xfrm>
            <a:off x="1217711" y="2616200"/>
            <a:ext cx="21948578" cy="8483601"/>
          </a:xfrm>
          <a:prstGeom prst="rect">
            <a:avLst/>
          </a:prstGeom>
        </p:spPr>
        <p:txBody>
          <a:bodyPr/>
          <a:lstStyle/>
          <a:p>
            <a:pPr marL="507873" indent="-507873" defTabSz="2267655">
              <a:spcBef>
                <a:spcPts val="2200"/>
              </a:spcBef>
              <a:defRPr sz="4092"/>
            </a:pPr>
            <a:r>
              <a:t>Una meta-analisi che includeva sette studi di coorte prospettici e retrospettivi ha mostrato che la chirurgia bariatrica ha portato a una riduzione del 59% del rischio associato di cancro alla mammella, alle ovaie e all'endometrio (RR: 0,41, IC 95%: 0,31, 0,56, p &lt; 0,05).</a:t>
            </a:r>
          </a:p>
          <a:p>
            <a:pPr marL="507873" indent="-507873" defTabSz="2267655">
              <a:spcBef>
                <a:spcPts val="2200"/>
              </a:spcBef>
              <a:defRPr sz="4092"/>
            </a:pPr>
            <a:r>
              <a:t>Inoltre, Feigelson et al. hanno dimostrato che la chirurgia bariatrica ha portato a una riduzione dei casi di cancro alla mammella in premenopausa e postmenopausa, con un effetto più evidente per il cancro alla mammella con recettori estrogenici negativi nelle donne in premenopausa e per il cancro alla mammella con recettori estrogenici positivi nelle donne in postmenopausa. </a:t>
            </a:r>
          </a:p>
          <a:p>
            <a:pPr marL="507873" indent="-507873" defTabSz="2267655">
              <a:spcBef>
                <a:spcPts val="2200"/>
              </a:spcBef>
              <a:defRPr sz="4092"/>
            </a:pPr>
            <a:r>
              <a:t>Questi effetti protettivi potrebbero essere attribuiti alle alterazioni favorevoli indotte dalla perdita di peso nei parametri degli ormoni sessuali</a:t>
            </a:r>
          </a:p>
        </p:txBody>
      </p:sp>
      <p:sp>
        <p:nvSpPr>
          <p:cNvPr id="268" name="Weight-centric prevention of cancer…"/>
          <p:cNvSpPr txBox="1"/>
          <p:nvPr/>
        </p:nvSpPr>
        <p:spPr>
          <a:xfrm>
            <a:off x="13623430" y="10909470"/>
            <a:ext cx="10556558" cy="1130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defRPr sz="1900"/>
            </a:pPr>
            <a:r>
              <a:t> Weight-centric prevention of cancer</a:t>
            </a:r>
          </a:p>
          <a:p>
            <a:pPr algn="r">
              <a:defRPr sz="1900"/>
            </a:pPr>
            <a:r>
              <a:t> Diego Anazco, Andres Acosta, Elizabeth J. Cathcart-Rake, Stacy D. D’Andre, Maria D. Hurtado </a:t>
            </a:r>
          </a:p>
          <a:p>
            <a:pPr algn="r">
              <a:defRPr sz="1900"/>
            </a:pPr>
            <a:r>
              <a:t>Obesity Pillars 10 (2024) 100106</a:t>
            </a:r>
          </a:p>
        </p:txBody>
      </p:sp>
      <p:pic>
        <p:nvPicPr>
          <p:cNvPr id="269" name="Schermata 2025-10-21 alle 16.21.12.png" descr="Schermata 2025-10-21 alle 16.21.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252623"/>
            <a:ext cx="24384001" cy="1637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ancro non ormone collega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/>
              <a:t>Cancro non </a:t>
            </a:r>
            <a:r>
              <a:rPr b="1" dirty="0" smtClean="0"/>
              <a:t>ormone</a:t>
            </a:r>
            <a:r>
              <a:rPr lang="it-IT" b="1" dirty="0" smtClean="0"/>
              <a:t>-dipendente</a:t>
            </a:r>
            <a:endParaRPr b="1" dirty="0"/>
          </a:p>
        </p:txBody>
      </p:sp>
      <p:sp>
        <p:nvSpPr>
          <p:cNvPr id="272" name="Clapp et al. hanno valutato l'effetto della chirurgia bariatrica sul cancro non correlato agli ormoni (escludendo cioè seno, endometrio, ovaio, prostata, testicolo, tiroide e osteosarcoma).…"/>
          <p:cNvSpPr txBox="1">
            <a:spLocks noGrp="1"/>
          </p:cNvSpPr>
          <p:nvPr>
            <p:ph type="body" idx="1"/>
          </p:nvPr>
        </p:nvSpPr>
        <p:spPr>
          <a:xfrm>
            <a:off x="1219200" y="2626135"/>
            <a:ext cx="21948577" cy="9870665"/>
          </a:xfrm>
          <a:prstGeom prst="rect">
            <a:avLst/>
          </a:prstGeom>
        </p:spPr>
        <p:txBody>
          <a:bodyPr/>
          <a:lstStyle/>
          <a:p>
            <a:pPr marL="486029" indent="-486029" defTabSz="2170121">
              <a:spcBef>
                <a:spcPts val="2100"/>
              </a:spcBef>
              <a:defRPr sz="3916"/>
            </a:pPr>
            <a:r>
              <a:rPr dirty="0"/>
              <a:t>Clapp et al. hanno valutato l'effetto della chirurgia bariatrica sul cancro non correlato agli ormoni (escludendo cioè </a:t>
            </a:r>
            <a:r>
              <a:rPr lang="it-IT" dirty="0" smtClean="0"/>
              <a:t>mammella</a:t>
            </a:r>
            <a:r>
              <a:rPr dirty="0" smtClean="0"/>
              <a:t>, </a:t>
            </a:r>
            <a:r>
              <a:rPr dirty="0"/>
              <a:t>endometrio, ovaio, prostata, testicolo, tiroide e osteosarcoma).</a:t>
            </a:r>
          </a:p>
          <a:p>
            <a:pPr marL="486029" indent="-486029" defTabSz="2170121">
              <a:spcBef>
                <a:spcPts val="2100"/>
              </a:spcBef>
              <a:defRPr sz="3916"/>
            </a:pPr>
            <a:r>
              <a:rPr dirty="0"/>
              <a:t>Questa meta-analisi ha incluso 15 studi retrospettivi e ha dimostrato che la chirurgia bariatrica ha portato a una riduzione dell'incidenza di cancro non correlato agli ormoni rispetto al gruppo non chirurgico (OR: 0,65, IC 95%: 0,53, 0,80, p &lt; 0,002). </a:t>
            </a:r>
          </a:p>
          <a:p>
            <a:pPr marL="486029" indent="-486029" defTabSz="2170121">
              <a:spcBef>
                <a:spcPts val="2100"/>
              </a:spcBef>
              <a:defRPr sz="3916"/>
            </a:pPr>
            <a:r>
              <a:rPr dirty="0"/>
              <a:t>Wilson et al. hanno riportato che la chirurgia bariatrica ha portato a una riduzione dell'incidenza di cancro epatocellulare, colorettale, pancreatico e della cistifellea, e di tumori ormono-dipendenti specifici femminili (ad esempio, cancro alla mammella, all'endometrio e alle ovaie), senza prove di un effetto protettivo sull'incidenza di cancro esofageo, gastrico, tiroideo, renale e prostatico o mieloma multiplo.</a:t>
            </a:r>
          </a:p>
          <a:p>
            <a:pPr marL="486029" indent="-486029" defTabSz="2170121">
              <a:spcBef>
                <a:spcPts val="2100"/>
              </a:spcBef>
              <a:defRPr sz="3916"/>
            </a:pPr>
            <a:r>
              <a:rPr dirty="0"/>
              <a:t>L'effetto della chirurgia bariatrica sul rischio di sviluppare cancro colorettale è stato oggetto di controversia</a:t>
            </a:r>
          </a:p>
        </p:txBody>
      </p:sp>
      <p:sp>
        <p:nvSpPr>
          <p:cNvPr id="273" name="Weight-centric prevention of cancer…"/>
          <p:cNvSpPr txBox="1"/>
          <p:nvPr/>
        </p:nvSpPr>
        <p:spPr>
          <a:xfrm>
            <a:off x="13651076" y="11213578"/>
            <a:ext cx="10556558" cy="1130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defRPr sz="1900"/>
            </a:pPr>
            <a:r>
              <a:t> Weight-centric prevention of cancer</a:t>
            </a:r>
          </a:p>
          <a:p>
            <a:pPr algn="r">
              <a:defRPr sz="1900"/>
            </a:pPr>
            <a:r>
              <a:t> Diego Anazco, Andres Acosta, Elizabeth J. Cathcart-Rake, Stacy D. D’Andre, Maria D. Hurtado </a:t>
            </a:r>
          </a:p>
          <a:p>
            <a:pPr algn="r">
              <a:defRPr sz="1900"/>
            </a:pPr>
            <a:r>
              <a:t>Obesity Pillars 10 (2024) 100106</a:t>
            </a:r>
          </a:p>
        </p:txBody>
      </p:sp>
      <p:pic>
        <p:nvPicPr>
          <p:cNvPr id="274" name="Schermata 2025-10-21 alle 16.21.12.png" descr="Schermata 2025-10-21 alle 16.21.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252623"/>
            <a:ext cx="24384001" cy="1637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Take Home Messag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/>
              <a:t>Take Home Message</a:t>
            </a:r>
          </a:p>
        </p:txBody>
      </p:sp>
      <p:sp>
        <p:nvSpPr>
          <p:cNvPr id="277" name="Pochi studi sulla differenza di genere…"/>
          <p:cNvSpPr txBox="1">
            <a:spLocks noGrp="1"/>
          </p:cNvSpPr>
          <p:nvPr>
            <p:ph type="body" idx="1"/>
          </p:nvPr>
        </p:nvSpPr>
        <p:spPr>
          <a:xfrm>
            <a:off x="1217711" y="3404982"/>
            <a:ext cx="21948578" cy="8483601"/>
          </a:xfrm>
          <a:prstGeom prst="rect">
            <a:avLst/>
          </a:prstGeom>
        </p:spPr>
        <p:txBody>
          <a:bodyPr/>
          <a:lstStyle/>
          <a:p>
            <a:pPr marL="513333" indent="-513333" defTabSz="2292038">
              <a:spcBef>
                <a:spcPts val="2200"/>
              </a:spcBef>
              <a:defRPr sz="4136"/>
            </a:pPr>
            <a:r>
              <a:rPr dirty="0"/>
              <a:t>Pochi studi sulla differenza di genere</a:t>
            </a:r>
          </a:p>
          <a:p>
            <a:pPr marL="513333" indent="-513333" defTabSz="2292038">
              <a:spcBef>
                <a:spcPts val="2200"/>
              </a:spcBef>
              <a:defRPr sz="4136"/>
            </a:pPr>
            <a:r>
              <a:rPr dirty="0"/>
              <a:t>E’ importante capire se ci sono differenze di genere nei risultati post chirurgia bariatrica per raccomandare l'intervento più appropriato</a:t>
            </a:r>
          </a:p>
          <a:p>
            <a:pPr marL="513333" indent="-513333" defTabSz="2292038">
              <a:spcBef>
                <a:spcPts val="2200"/>
              </a:spcBef>
              <a:defRPr sz="4136"/>
            </a:pPr>
            <a:r>
              <a:rPr dirty="0"/>
              <a:t>Gli uomini presentano rischi preoperatori più elevati, tra cui un maggiore eccesso di peso preoperatorio, una maggiore prevalenza di ipertensione, iperlipidemia, diabete, apnea notturna e malattie cardiovascolari, </a:t>
            </a:r>
          </a:p>
          <a:p>
            <a:pPr marL="513333" indent="-513333" defTabSz="2292038">
              <a:spcBef>
                <a:spcPts val="2200"/>
              </a:spcBef>
              <a:defRPr sz="4136"/>
            </a:pPr>
            <a:r>
              <a:rPr dirty="0"/>
              <a:t>Le donne hanno maggiori probabilità di sottoporsi a chirurgia bariatrica e minor rischio di complicanze </a:t>
            </a:r>
          </a:p>
          <a:p>
            <a:pPr marL="513333" indent="-513333" defTabSz="2292038">
              <a:spcBef>
                <a:spcPts val="2200"/>
              </a:spcBef>
              <a:defRPr sz="4136"/>
            </a:pPr>
            <a:r>
              <a:rPr dirty="0"/>
              <a:t>Per le donne in particolare minor rischio di cancro ormone-dipendente dopo chirurgia bariatrica</a:t>
            </a:r>
          </a:p>
        </p:txBody>
      </p:sp>
      <p:pic>
        <p:nvPicPr>
          <p:cNvPr id="278" name="Schermata 2025-10-21 alle 16.21.12.png" descr="Schermata 2025-10-21 alle 16.21.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252623"/>
            <a:ext cx="24384001" cy="1637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revalenza obesità"/>
          <p:cNvSpPr txBox="1">
            <a:spLocks noGrp="1"/>
          </p:cNvSpPr>
          <p:nvPr>
            <p:ph type="title"/>
          </p:nvPr>
        </p:nvSpPr>
        <p:spPr>
          <a:xfrm>
            <a:off x="1219200" y="770025"/>
            <a:ext cx="21945600" cy="1727201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Prevalenza obesità</a:t>
            </a:r>
          </a:p>
        </p:txBody>
      </p:sp>
      <p:sp>
        <p:nvSpPr>
          <p:cNvPr id="161" name="The National Health and Nutrition Examination Survey(NHANES) 2005–2014, la prevalenza di obesità è: donne 40% versus uomini 35%,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National Health and Nutrition Examination Survey(NHANES) 2005–2014, la prevalenza di obesità è: donne 40% versus uomini 35%,</a:t>
            </a:r>
          </a:p>
          <a:p>
            <a:r>
              <a:t>The Italian Observatory on Healthcare Report (2016), sottolinea come in Italia più del 45% degli adulti soffre di sovrappeso e obesità </a:t>
            </a:r>
          </a:p>
          <a:p>
            <a:r>
              <a:t>In Italia la prevalenza dell’obesità è: donne 34% versus uomini 51%</a:t>
            </a:r>
          </a:p>
        </p:txBody>
      </p:sp>
      <p:sp>
        <p:nvSpPr>
          <p:cNvPr id="162" name="Obesity: a gender-view…"/>
          <p:cNvSpPr txBox="1"/>
          <p:nvPr/>
        </p:nvSpPr>
        <p:spPr>
          <a:xfrm>
            <a:off x="15806907" y="10840556"/>
            <a:ext cx="8417967" cy="1379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/>
            <a:r>
              <a:t>Obesity: a gender-view</a:t>
            </a:r>
          </a:p>
          <a:p>
            <a:pPr algn="r"/>
            <a:r>
              <a:t>G. Muscogiuri, L. Verde, et all </a:t>
            </a:r>
          </a:p>
          <a:p>
            <a:pPr algn="r"/>
            <a:r>
              <a:t>Journal of Endocrinological Investigation (2024) 47:299–306</a:t>
            </a:r>
          </a:p>
        </p:txBody>
      </p:sp>
      <p:pic>
        <p:nvPicPr>
          <p:cNvPr id="163" name="Schermata 2025-10-21 alle 16.21.12.png" descr="Schermata 2025-10-21 alle 16.21.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252623"/>
            <a:ext cx="24384001" cy="1637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hirurgia Bariatrica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/>
              <a:t>Chirurgia Bariatrica</a:t>
            </a:r>
          </a:p>
        </p:txBody>
      </p:sp>
      <p:sp>
        <p:nvSpPr>
          <p:cNvPr id="166" name="Uno studio che ha analizzato 61,708 pazienti in un periodo superiore a 10 anni ha rilevato si sono sottoposti a Chirurgia Bariatrica il 22% degli uomini e il 78% delle donne…"/>
          <p:cNvSpPr txBox="1">
            <a:spLocks noGrp="1"/>
          </p:cNvSpPr>
          <p:nvPr>
            <p:ph type="body" idx="1"/>
          </p:nvPr>
        </p:nvSpPr>
        <p:spPr>
          <a:xfrm>
            <a:off x="1217711" y="3144934"/>
            <a:ext cx="21948578" cy="9351866"/>
          </a:xfrm>
          <a:prstGeom prst="rect">
            <a:avLst/>
          </a:prstGeom>
        </p:spPr>
        <p:txBody>
          <a:bodyPr/>
          <a:lstStyle/>
          <a:p>
            <a:pPr marL="431419" indent="-431419" defTabSz="1926287">
              <a:spcBef>
                <a:spcPts val="1800"/>
              </a:spcBef>
              <a:defRPr sz="3476"/>
            </a:pPr>
            <a:r>
              <a:rPr dirty="0"/>
              <a:t>Uno studio che ha analizzato 61,708 pazienti in un periodo superiore a 10 anni ha </a:t>
            </a:r>
            <a:r>
              <a:rPr dirty="0" smtClean="0"/>
              <a:t>rilevato</a:t>
            </a:r>
            <a:r>
              <a:rPr lang="it-IT" dirty="0" smtClean="0"/>
              <a:t> che</a:t>
            </a:r>
            <a:r>
              <a:rPr dirty="0" smtClean="0"/>
              <a:t> </a:t>
            </a:r>
            <a:r>
              <a:rPr dirty="0"/>
              <a:t>si sono sottoposti a Chirurgia Bariatrica il 22% degli uomini e il 78% delle donne </a:t>
            </a:r>
          </a:p>
          <a:p>
            <a:pPr marL="431419" indent="-431419" defTabSz="1926287">
              <a:spcBef>
                <a:spcPts val="1800"/>
              </a:spcBef>
              <a:defRPr sz="3476"/>
            </a:pPr>
            <a:r>
              <a:rPr dirty="0"/>
              <a:t>Si è evidenziata solo una minima differenza in termini di calo ponderale tra uomini e donne dopo chirurgia bariatrica</a:t>
            </a:r>
          </a:p>
          <a:p>
            <a:pPr marL="431419" indent="-431419" defTabSz="1926287">
              <a:spcBef>
                <a:spcPts val="1800"/>
              </a:spcBef>
              <a:defRPr sz="3476"/>
            </a:pPr>
            <a:r>
              <a:rPr dirty="0" smtClean="0"/>
              <a:t>Le </a:t>
            </a:r>
            <a:r>
              <a:rPr dirty="0"/>
              <a:t>donne tendono a sperimentare esiti psicologici peggiori: </a:t>
            </a:r>
          </a:p>
          <a:p>
            <a:pPr marL="862838" lvl="1" indent="-431419" defTabSz="1926287">
              <a:spcBef>
                <a:spcPts val="1800"/>
              </a:spcBef>
              <a:defRPr sz="3476"/>
            </a:pPr>
            <a:r>
              <a:rPr dirty="0"/>
              <a:t> un'immagine corporea inferiore, </a:t>
            </a:r>
          </a:p>
          <a:p>
            <a:pPr marL="862838" lvl="1" indent="-431419" defTabSz="1926287">
              <a:spcBef>
                <a:spcPts val="1800"/>
              </a:spcBef>
              <a:defRPr sz="3476"/>
            </a:pPr>
            <a:r>
              <a:rPr dirty="0"/>
              <a:t>un minore benessere psicologico, </a:t>
            </a:r>
          </a:p>
          <a:p>
            <a:pPr marL="862838" lvl="1" indent="-431419" defTabSz="1926287">
              <a:spcBef>
                <a:spcPts val="1800"/>
              </a:spcBef>
              <a:defRPr sz="3476"/>
            </a:pPr>
            <a:r>
              <a:rPr dirty="0"/>
              <a:t>tassi più elevati di depressione </a:t>
            </a:r>
          </a:p>
          <a:p>
            <a:pPr marL="862838" lvl="1" indent="-431419" defTabSz="1926287">
              <a:spcBef>
                <a:spcPts val="1800"/>
              </a:spcBef>
              <a:defRPr sz="3476"/>
            </a:pPr>
            <a:r>
              <a:rPr dirty="0"/>
              <a:t>una minore soddisfazione per l'intervento stesso.</a:t>
            </a:r>
          </a:p>
          <a:p>
            <a:pPr marL="431419" indent="-431419" defTabSz="1926287">
              <a:spcBef>
                <a:spcPts val="1800"/>
              </a:spcBef>
              <a:defRPr sz="3476"/>
            </a:pPr>
            <a:r>
              <a:rPr dirty="0"/>
              <a:t>Gli uomini hanno meno probabilità di vedere la risoluzione di comorbilità come iperlipidemia, diabete insulino-dipendente e apnea notturna rispetto alle donne.</a:t>
            </a:r>
          </a:p>
        </p:txBody>
      </p:sp>
      <p:pic>
        <p:nvPicPr>
          <p:cNvPr id="167" name="Schermata 2025-10-21 alle 16.21.12.png" descr="Schermata 2025-10-21 alle 16.21.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252623"/>
            <a:ext cx="24384001" cy="1637963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Obesity: a gender-view…"/>
          <p:cNvSpPr txBox="1"/>
          <p:nvPr/>
        </p:nvSpPr>
        <p:spPr>
          <a:xfrm>
            <a:off x="17788042" y="10705693"/>
            <a:ext cx="6547417" cy="1791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/>
            <a:r>
              <a:rPr dirty="0"/>
              <a:t>Obesity: a gender-view</a:t>
            </a:r>
          </a:p>
          <a:p>
            <a:pPr algn="r"/>
            <a:r>
              <a:rPr dirty="0"/>
              <a:t>G. Muscogiuri, L. Verde, et all </a:t>
            </a:r>
          </a:p>
          <a:p>
            <a:pPr algn="r"/>
            <a:r>
              <a:rPr dirty="0"/>
              <a:t>Journal of Endocrinological Investigation (2024) 47:299–306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gistro Sicob"/>
          <p:cNvSpPr txBox="1">
            <a:spLocks noGrp="1"/>
          </p:cNvSpPr>
          <p:nvPr>
            <p:ph type="title"/>
          </p:nvPr>
        </p:nvSpPr>
        <p:spPr>
          <a:xfrm>
            <a:off x="1219199" y="323355"/>
            <a:ext cx="21945601" cy="1727201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Registro Sicob</a:t>
            </a:r>
          </a:p>
        </p:txBody>
      </p:sp>
      <p:pic>
        <p:nvPicPr>
          <p:cNvPr id="171" name="Schermata 2025-09-22 alle 12.27.24.png" descr="Schermata 2025-09-22 alle 12.27.2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250" y="2273641"/>
            <a:ext cx="12485734" cy="86157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Schermata 2025-09-22 alle 12.30.49.png" descr="Schermata 2025-09-22 alle 12.30.4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609336" y="4434719"/>
            <a:ext cx="11851264" cy="8072161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Uomini: 25%…"/>
          <p:cNvSpPr txBox="1"/>
          <p:nvPr/>
        </p:nvSpPr>
        <p:spPr>
          <a:xfrm>
            <a:off x="5317556" y="11112519"/>
            <a:ext cx="2135122" cy="1111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800"/>
            </a:pPr>
            <a:r>
              <a:t>Uomini: 25%</a:t>
            </a:r>
          </a:p>
          <a:p>
            <a:pPr algn="l">
              <a:defRPr sz="2800"/>
            </a:pPr>
            <a:r>
              <a:t>Donne: 75%</a:t>
            </a:r>
          </a:p>
        </p:txBody>
      </p:sp>
      <p:sp>
        <p:nvSpPr>
          <p:cNvPr id="174" name="Uomini: 26%…"/>
          <p:cNvSpPr txBox="1"/>
          <p:nvPr/>
        </p:nvSpPr>
        <p:spPr>
          <a:xfrm>
            <a:off x="17926284" y="3053270"/>
            <a:ext cx="2671188" cy="885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2800"/>
            </a:pPr>
            <a:r>
              <a:rPr dirty="0"/>
              <a:t>Uomini: 26%</a:t>
            </a:r>
          </a:p>
          <a:p>
            <a:pPr algn="l">
              <a:defRPr sz="2800"/>
            </a:pPr>
            <a:r>
              <a:rPr dirty="0"/>
              <a:t>Donne: </a:t>
            </a:r>
            <a:r>
              <a:rPr dirty="0" smtClean="0"/>
              <a:t>7</a:t>
            </a:r>
            <a:r>
              <a:rPr lang="it-IT" dirty="0" smtClean="0"/>
              <a:t>4</a:t>
            </a:r>
            <a:r>
              <a:rPr dirty="0" smtClean="0"/>
              <a:t>%</a:t>
            </a:r>
            <a:endParaRPr dirty="0"/>
          </a:p>
        </p:txBody>
      </p:sp>
      <p:pic>
        <p:nvPicPr>
          <p:cNvPr id="175" name="Schermata 2025-10-21 alle 16.21.12.png" descr="Schermata 2025-10-21 alle 16.21.1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12252623"/>
            <a:ext cx="24384001" cy="1637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chermata 2025-10-16 alle 09.46.30.png" descr="Schermata 2025-10-16 alle 09.46.3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1711" y="383187"/>
            <a:ext cx="22218831" cy="129496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Schermata 2025-10-21 alle 16.21.12.png" descr="Schermata 2025-10-21 alle 16.21.1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2252623"/>
            <a:ext cx="24384001" cy="1637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reoperatorio"/>
          <p:cNvSpPr txBox="1">
            <a:spLocks noGrp="1"/>
          </p:cNvSpPr>
          <p:nvPr>
            <p:ph type="title"/>
          </p:nvPr>
        </p:nvSpPr>
        <p:spPr>
          <a:xfrm>
            <a:off x="1165062" y="781974"/>
            <a:ext cx="21945600" cy="1727201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Preoperatorio</a:t>
            </a:r>
          </a:p>
        </p:txBody>
      </p:sp>
      <p:sp>
        <p:nvSpPr>
          <p:cNvPr id="181" name="Lo studio ha incluso una coorte di 107.504 pazienti sottoposti a chirurgia bariatrica tra giugno 2006 e giugno 2022.…"/>
          <p:cNvSpPr txBox="1"/>
          <p:nvPr/>
        </p:nvSpPr>
        <p:spPr>
          <a:xfrm>
            <a:off x="1165062" y="2086707"/>
            <a:ext cx="22053875" cy="10167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546100" indent="-546100" algn="l" defTabSz="2438338">
              <a:spcBef>
                <a:spcPts val="2400"/>
              </a:spcBef>
              <a:buSzPct val="150000"/>
              <a:buChar char="•"/>
              <a:defRPr sz="4400"/>
            </a:pPr>
            <a:r>
              <a:rPr dirty="0"/>
              <a:t>Lo studio ha incluso una coorte di 107.504 pazienti sottoposti a chirurgia bariatrica tra giugno 2006 e giugno 2022. </a:t>
            </a:r>
          </a:p>
          <a:p>
            <a:pPr marL="546100" indent="-546100" algn="l" defTabSz="2438338">
              <a:spcBef>
                <a:spcPts val="2400"/>
              </a:spcBef>
              <a:buSzPct val="150000"/>
              <a:buChar char="•"/>
              <a:defRPr sz="4400"/>
            </a:pPr>
            <a:r>
              <a:rPr dirty="0"/>
              <a:t>Donne: </a:t>
            </a:r>
          </a:p>
          <a:p>
            <a:pPr marL="1092200" lvl="1" indent="-546100" algn="l" defTabSz="2438338">
              <a:spcBef>
                <a:spcPts val="2400"/>
              </a:spcBef>
              <a:buSzPct val="150000"/>
              <a:buChar char="•"/>
              <a:defRPr sz="4400"/>
            </a:pPr>
            <a:r>
              <a:rPr dirty="0"/>
              <a:t>La maggior parte dei pazienti (n = 85.135) era di sesso femminile</a:t>
            </a:r>
          </a:p>
          <a:p>
            <a:pPr marL="1092200" lvl="1" indent="-546100" algn="l" defTabSz="2438338">
              <a:spcBef>
                <a:spcPts val="2400"/>
              </a:spcBef>
              <a:buSzPct val="150000"/>
              <a:buChar char="•"/>
              <a:defRPr sz="4400"/>
            </a:pPr>
            <a:r>
              <a:rPr dirty="0"/>
              <a:t>&gt; predisposizione a chirurgia bariatrica</a:t>
            </a:r>
          </a:p>
          <a:p>
            <a:pPr marL="546100" indent="-546100" algn="l" defTabSz="2438338">
              <a:spcBef>
                <a:spcPts val="2400"/>
              </a:spcBef>
              <a:buSzPct val="150000"/>
              <a:buChar char="•"/>
              <a:defRPr sz="4400"/>
            </a:pPr>
            <a:r>
              <a:rPr dirty="0"/>
              <a:t>Uomini: </a:t>
            </a:r>
          </a:p>
          <a:p>
            <a:pPr marL="1092200" lvl="1" indent="-546100" algn="l" defTabSz="2438338">
              <a:spcBef>
                <a:spcPts val="2400"/>
              </a:spcBef>
              <a:buSzPct val="150000"/>
              <a:buChar char="•"/>
              <a:defRPr sz="4400"/>
            </a:pPr>
            <a:r>
              <a:rPr dirty="0"/>
              <a:t>&gt; rischio preoperatorio </a:t>
            </a:r>
          </a:p>
          <a:p>
            <a:pPr marL="1092200" lvl="1" indent="-546100" algn="l" defTabSz="2438338">
              <a:spcBef>
                <a:spcPts val="2400"/>
              </a:spcBef>
              <a:buSzPct val="150000"/>
              <a:buChar char="•"/>
              <a:defRPr sz="4400"/>
            </a:pPr>
            <a:r>
              <a:rPr dirty="0"/>
              <a:t>&gt;BMI preparatorio (U: 49,9 kg/m² contro D: 47,2 kg/m²; P &lt; 0,0001)</a:t>
            </a:r>
          </a:p>
          <a:p>
            <a:pPr marL="1092200" lvl="1" indent="-546100" algn="l" defTabSz="2438338">
              <a:spcBef>
                <a:spcPts val="2400"/>
              </a:spcBef>
              <a:buSzPct val="150000"/>
              <a:buChar char="•"/>
              <a:defRPr sz="4400"/>
            </a:pPr>
            <a:r>
              <a:rPr dirty="0"/>
              <a:t>&gt; comorbilità</a:t>
            </a:r>
          </a:p>
        </p:txBody>
      </p:sp>
      <p:sp>
        <p:nvSpPr>
          <p:cNvPr id="182" name="Association of Sex Differences on Weight Loss and Complications Following Bariatric Surgery…"/>
          <p:cNvSpPr txBox="1"/>
          <p:nvPr/>
        </p:nvSpPr>
        <p:spPr>
          <a:xfrm>
            <a:off x="13039613" y="10816453"/>
            <a:ext cx="11230510" cy="1437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defRPr sz="1600"/>
            </a:pPr>
            <a:endParaRPr dirty="0"/>
          </a:p>
          <a:p>
            <a:pPr algn="r">
              <a:defRPr sz="1600"/>
            </a:pPr>
            <a:r>
              <a:rPr sz="2000" dirty="0"/>
              <a:t> </a:t>
            </a:r>
          </a:p>
          <a:p>
            <a:pPr algn="r">
              <a:defRPr sz="1600"/>
            </a:pPr>
            <a:r>
              <a:rPr sz="2000" dirty="0"/>
              <a:t>Association of Sex Differences on Weight Loss and Complications Following Bariatric Surgery</a:t>
            </a:r>
          </a:p>
          <a:p>
            <a:pPr algn="r">
              <a:defRPr sz="1600"/>
            </a:pPr>
            <a:r>
              <a:rPr sz="2000" dirty="0"/>
              <a:t>Ahmad M. Hider et all</a:t>
            </a:r>
          </a:p>
          <a:p>
            <a:pPr algn="r">
              <a:defRPr sz="1600"/>
            </a:pPr>
            <a:r>
              <a:rPr sz="2000" dirty="0"/>
              <a:t>J Surg Res. 2024 July ; 299: 359–365. doi:10.1016/j.jss.2024.04.050</a:t>
            </a:r>
            <a:r>
              <a:rPr dirty="0"/>
              <a:t>. </a:t>
            </a:r>
          </a:p>
        </p:txBody>
      </p:sp>
      <p:pic>
        <p:nvPicPr>
          <p:cNvPr id="183" name="Schermata 2025-10-21 alle 16.21.12.png" descr="Schermata 2025-10-21 alle 16.21.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252623"/>
            <a:ext cx="24384001" cy="1637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ostoperatorio"/>
          <p:cNvSpPr txBox="1">
            <a:spLocks noGrp="1"/>
          </p:cNvSpPr>
          <p:nvPr>
            <p:ph type="title"/>
          </p:nvPr>
        </p:nvSpPr>
        <p:spPr>
          <a:xfrm>
            <a:off x="1219200" y="611171"/>
            <a:ext cx="21945600" cy="1727201"/>
          </a:xfrm>
          <a:prstGeom prst="rect">
            <a:avLst/>
          </a:prstGeom>
        </p:spPr>
        <p:txBody>
          <a:bodyPr/>
          <a:lstStyle/>
          <a:p>
            <a:r>
              <a:rPr b="1" dirty="0"/>
              <a:t>Postoperatorio</a:t>
            </a:r>
          </a:p>
        </p:txBody>
      </p:sp>
      <p:sp>
        <p:nvSpPr>
          <p:cNvPr id="186" name="Postoperatorio…"/>
          <p:cNvSpPr txBox="1">
            <a:spLocks noGrp="1"/>
          </p:cNvSpPr>
          <p:nvPr>
            <p:ph type="body" idx="1"/>
          </p:nvPr>
        </p:nvSpPr>
        <p:spPr>
          <a:xfrm>
            <a:off x="1217711" y="3017934"/>
            <a:ext cx="21948578" cy="8483601"/>
          </a:xfrm>
          <a:prstGeom prst="rect">
            <a:avLst/>
          </a:prstGeom>
        </p:spPr>
        <p:txBody>
          <a:bodyPr/>
          <a:lstStyle/>
          <a:p>
            <a:pPr marL="0" indent="0" defTabSz="1950671">
              <a:spcBef>
                <a:spcPts val="1900"/>
              </a:spcBef>
              <a:buSzTx/>
              <a:buNone/>
              <a:defRPr sz="3520"/>
            </a:pPr>
            <a:r>
              <a:rPr dirty="0"/>
              <a:t>Postoperatorio</a:t>
            </a:r>
          </a:p>
          <a:p>
            <a:pPr marL="873760" lvl="1" indent="-436880" defTabSz="1950671">
              <a:spcBef>
                <a:spcPts val="1900"/>
              </a:spcBef>
              <a:defRPr sz="3520"/>
            </a:pPr>
            <a:r>
              <a:rPr dirty="0"/>
              <a:t>&gt; TBWL (U: 47,8 kg contro D: 37,8 kg; P &lt; 0,001)</a:t>
            </a:r>
          </a:p>
          <a:p>
            <a:pPr marL="873760" lvl="1" indent="-436880" defTabSz="1950671">
              <a:spcBef>
                <a:spcPts val="1900"/>
              </a:spcBef>
              <a:defRPr sz="3520"/>
            </a:pPr>
            <a:r>
              <a:rPr dirty="0"/>
              <a:t>&gt; %EBWL a 1 anno (U: 60% contro D. 58,8%; P &lt; 0,0001)</a:t>
            </a:r>
          </a:p>
          <a:p>
            <a:pPr marL="873760" lvl="1" indent="-436880" defTabSz="1950671">
              <a:spcBef>
                <a:spcPts val="1900"/>
              </a:spcBef>
              <a:defRPr sz="3520"/>
            </a:pPr>
            <a:r>
              <a:rPr dirty="0"/>
              <a:t>&gt; riduzione BMI dopo 1 anno (U: 15 kg/m² contro D: 14,3 kg/m²; P &lt; 0,0001)</a:t>
            </a:r>
          </a:p>
          <a:p>
            <a:pPr marL="873760" lvl="1" indent="-436880" defTabSz="1950671">
              <a:spcBef>
                <a:spcPts val="1900"/>
              </a:spcBef>
              <a:defRPr sz="3520"/>
            </a:pPr>
            <a:r>
              <a:rPr dirty="0"/>
              <a:t>&gt; rischio di complicanze maggiori (U: 2,5% contro D: 1,9%; P &lt; 0,0001)</a:t>
            </a:r>
          </a:p>
          <a:p>
            <a:pPr marL="873760" lvl="1" indent="-436880" defTabSz="1950671">
              <a:spcBef>
                <a:spcPts val="1900"/>
              </a:spcBef>
              <a:defRPr sz="3520"/>
            </a:pPr>
            <a:r>
              <a:rPr dirty="0"/>
              <a:t>&gt; rischio di leak e perforazione per gli uomini (U: 0,5% contro D: 0,4%; P &lt; 0,0001)</a:t>
            </a:r>
          </a:p>
          <a:p>
            <a:pPr marL="873760" lvl="1" indent="-436880" defTabSz="1950671">
              <a:spcBef>
                <a:spcPts val="1900"/>
              </a:spcBef>
              <a:defRPr sz="3520"/>
            </a:pPr>
            <a:r>
              <a:rPr dirty="0"/>
              <a:t>&gt; rischio di complicanze mediche per gli uomini (U: 1,5% contro D: 1%; P &lt; 0,0001)</a:t>
            </a:r>
          </a:p>
          <a:p>
            <a:pPr marL="873760" lvl="1" indent="-436880" defTabSz="1950671">
              <a:spcBef>
                <a:spcPts val="1900"/>
              </a:spcBef>
              <a:defRPr sz="3520"/>
            </a:pPr>
            <a:r>
              <a:rPr dirty="0"/>
              <a:t>&gt; rischio di ostruzione per le donne (D: 0,9% contro U: 0,7%; P &lt; 0,0001)</a:t>
            </a:r>
          </a:p>
          <a:p>
            <a:pPr marL="873760" lvl="1" indent="-436880" defTabSz="1950671">
              <a:spcBef>
                <a:spcPts val="1900"/>
              </a:spcBef>
              <a:defRPr sz="3520"/>
            </a:pPr>
            <a:r>
              <a:rPr dirty="0"/>
              <a:t>&gt; rischio di accesso in PS per le donne (D: 8% contro U: 6,6%; P &lt; 0,0001)</a:t>
            </a:r>
          </a:p>
          <a:p>
            <a:pPr marL="873760" lvl="1" indent="-436880" defTabSz="1950671">
              <a:spcBef>
                <a:spcPts val="1900"/>
              </a:spcBef>
              <a:defRPr sz="3520"/>
            </a:pPr>
            <a:r>
              <a:rPr dirty="0"/>
              <a:t>&gt; rischio di chirurgia di Redo per gli uomini</a:t>
            </a:r>
          </a:p>
        </p:txBody>
      </p:sp>
      <p:sp>
        <p:nvSpPr>
          <p:cNvPr id="187" name="Association of Sex Differences on Weight Loss and Complications Following Bariatric Surgery…"/>
          <p:cNvSpPr txBox="1"/>
          <p:nvPr/>
        </p:nvSpPr>
        <p:spPr>
          <a:xfrm>
            <a:off x="13011967" y="10617982"/>
            <a:ext cx="11230510" cy="1492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defRPr sz="1600"/>
            </a:pPr>
            <a:endParaRPr sz="2000" dirty="0"/>
          </a:p>
          <a:p>
            <a:pPr algn="r">
              <a:defRPr sz="1600"/>
            </a:pPr>
            <a:r>
              <a:rPr sz="2000" dirty="0"/>
              <a:t> </a:t>
            </a:r>
          </a:p>
          <a:p>
            <a:pPr algn="r">
              <a:defRPr sz="1600"/>
            </a:pPr>
            <a:r>
              <a:rPr sz="2000" dirty="0"/>
              <a:t>Association of Sex Differences on Weight Loss and Complications Following Bariatric Surgery</a:t>
            </a:r>
          </a:p>
          <a:p>
            <a:pPr algn="r">
              <a:defRPr sz="1600"/>
            </a:pPr>
            <a:r>
              <a:rPr sz="2000" dirty="0"/>
              <a:t>Ahmad M. Hider et all</a:t>
            </a:r>
          </a:p>
          <a:p>
            <a:pPr algn="r">
              <a:defRPr sz="1600"/>
            </a:pPr>
            <a:r>
              <a:rPr sz="2000" dirty="0"/>
              <a:t>J Surg Res. 2024 July ; 299: 359–365. doi:10.1016/j.jss.2024.04.050. </a:t>
            </a:r>
          </a:p>
        </p:txBody>
      </p:sp>
      <p:pic>
        <p:nvPicPr>
          <p:cNvPr id="188" name="Schermata 2025-10-21 alle 16.21.12.png" descr="Schermata 2025-10-21 alle 16.21.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252623"/>
            <a:ext cx="24384001" cy="1637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chermata 2025-10-16 alle 09.45.04.png" descr="Schermata 2025-10-16 alle 09.45.0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7957" y="282752"/>
            <a:ext cx="11157568" cy="129796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Schermata 2025-10-16 alle 09.45.27.png" descr="Schermata 2025-10-16 alle 09.45.2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952795" y="1345249"/>
            <a:ext cx="12248052" cy="3663948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Association of Sex Differences on Weight Loss and Complications Following Bariatric Surgery…"/>
          <p:cNvSpPr txBox="1"/>
          <p:nvPr/>
        </p:nvSpPr>
        <p:spPr>
          <a:xfrm>
            <a:off x="12984321" y="10718200"/>
            <a:ext cx="11230510" cy="14927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defRPr sz="1600"/>
            </a:pPr>
            <a:endParaRPr sz="2000" dirty="0"/>
          </a:p>
          <a:p>
            <a:pPr algn="r">
              <a:defRPr sz="1600"/>
            </a:pPr>
            <a:r>
              <a:rPr sz="2000" dirty="0"/>
              <a:t> </a:t>
            </a:r>
          </a:p>
          <a:p>
            <a:pPr algn="r">
              <a:defRPr sz="1600"/>
            </a:pPr>
            <a:r>
              <a:rPr sz="2000" dirty="0"/>
              <a:t>Association of Sex Differences on Weight Loss and Complications Following Bariatric Surgery</a:t>
            </a:r>
          </a:p>
          <a:p>
            <a:pPr algn="r">
              <a:defRPr sz="1600"/>
            </a:pPr>
            <a:r>
              <a:rPr sz="2000" dirty="0"/>
              <a:t>Ahmad M. Hider et all</a:t>
            </a:r>
          </a:p>
          <a:p>
            <a:pPr algn="r">
              <a:defRPr sz="1600"/>
            </a:pPr>
            <a:r>
              <a:rPr sz="2000" dirty="0"/>
              <a:t>J Surg Res. 2024 July ; 299: 359–365. doi:10.1016/j.jss.2024.04.050. </a:t>
            </a:r>
          </a:p>
        </p:txBody>
      </p:sp>
      <p:sp>
        <p:nvSpPr>
          <p:cNvPr id="193" name="Linea"/>
          <p:cNvSpPr/>
          <p:nvPr/>
        </p:nvSpPr>
        <p:spPr>
          <a:xfrm>
            <a:off x="5668347" y="4627724"/>
            <a:ext cx="5218746" cy="1"/>
          </a:xfrm>
          <a:prstGeom prst="line">
            <a:avLst/>
          </a:prstGeom>
          <a:ln w="63500">
            <a:solidFill>
              <a:srgbClr val="0096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4" name="Linea"/>
          <p:cNvSpPr/>
          <p:nvPr/>
        </p:nvSpPr>
        <p:spPr>
          <a:xfrm>
            <a:off x="5668347" y="5022979"/>
            <a:ext cx="5218746" cy="1"/>
          </a:xfrm>
          <a:prstGeom prst="line">
            <a:avLst/>
          </a:prstGeom>
          <a:ln w="63500">
            <a:solidFill>
              <a:srgbClr val="0096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5" name="Linea"/>
          <p:cNvSpPr/>
          <p:nvPr/>
        </p:nvSpPr>
        <p:spPr>
          <a:xfrm>
            <a:off x="5668347" y="5418234"/>
            <a:ext cx="5218746" cy="1"/>
          </a:xfrm>
          <a:prstGeom prst="line">
            <a:avLst/>
          </a:prstGeom>
          <a:ln w="63500">
            <a:solidFill>
              <a:srgbClr val="0096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6" name="Linea"/>
          <p:cNvSpPr/>
          <p:nvPr/>
        </p:nvSpPr>
        <p:spPr>
          <a:xfrm>
            <a:off x="5668347" y="5813489"/>
            <a:ext cx="5218746" cy="1"/>
          </a:xfrm>
          <a:prstGeom prst="line">
            <a:avLst/>
          </a:prstGeom>
          <a:ln w="63500">
            <a:solidFill>
              <a:srgbClr val="0096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7" name="Linea"/>
          <p:cNvSpPr/>
          <p:nvPr/>
        </p:nvSpPr>
        <p:spPr>
          <a:xfrm>
            <a:off x="5447176" y="10494813"/>
            <a:ext cx="5218747" cy="1"/>
          </a:xfrm>
          <a:prstGeom prst="line">
            <a:avLst/>
          </a:prstGeom>
          <a:ln w="63500">
            <a:solidFill>
              <a:srgbClr val="0096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8" name="Linea"/>
          <p:cNvSpPr/>
          <p:nvPr/>
        </p:nvSpPr>
        <p:spPr>
          <a:xfrm>
            <a:off x="5447176" y="10159335"/>
            <a:ext cx="5218747" cy="1"/>
          </a:xfrm>
          <a:prstGeom prst="line">
            <a:avLst/>
          </a:prstGeom>
          <a:ln w="63500">
            <a:solidFill>
              <a:srgbClr val="0096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99" name="Linea"/>
          <p:cNvSpPr/>
          <p:nvPr/>
        </p:nvSpPr>
        <p:spPr>
          <a:xfrm>
            <a:off x="5447176" y="10830291"/>
            <a:ext cx="5218747" cy="1"/>
          </a:xfrm>
          <a:prstGeom prst="line">
            <a:avLst/>
          </a:prstGeom>
          <a:ln w="63500">
            <a:solidFill>
              <a:srgbClr val="0096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00" name="Linea"/>
          <p:cNvSpPr/>
          <p:nvPr/>
        </p:nvSpPr>
        <p:spPr>
          <a:xfrm>
            <a:off x="5447176" y="9823857"/>
            <a:ext cx="5218747" cy="1"/>
          </a:xfrm>
          <a:prstGeom prst="line">
            <a:avLst/>
          </a:prstGeom>
          <a:ln w="63500">
            <a:solidFill>
              <a:srgbClr val="0096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201" name="Schermata 2025-10-21 alle 16.21.12.png" descr="Schermata 2025-10-21 alle 16.21.1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12252623"/>
            <a:ext cx="24384001" cy="1637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2597</Words>
  <Application>Microsoft Macintosh PowerPoint</Application>
  <PresentationFormat>Personalizzato</PresentationFormat>
  <Paragraphs>172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23_ClassicWhite</vt:lpstr>
      <vt:lpstr>CHIRURGIA BARIATRICA: PIU’ EFFICACE NELLE DONNE?</vt:lpstr>
      <vt:lpstr>Differenza di genere</vt:lpstr>
      <vt:lpstr>Prevalenza obesità</vt:lpstr>
      <vt:lpstr>Chirurgia Bariatrica</vt:lpstr>
      <vt:lpstr>Registro Sicob</vt:lpstr>
      <vt:lpstr>Presentazione di PowerPoint</vt:lpstr>
      <vt:lpstr>Preoperatorio</vt:lpstr>
      <vt:lpstr>Postoperatorio</vt:lpstr>
      <vt:lpstr>Presentazione di PowerPoint</vt:lpstr>
      <vt:lpstr>Presentazione di PowerPoint</vt:lpstr>
      <vt:lpstr>Presentazione di PowerPoint</vt:lpstr>
      <vt:lpstr>Postoperatorio </vt:lpstr>
      <vt:lpstr>Differenze U vs D </vt:lpstr>
      <vt:lpstr>Presentazione di PowerPoint</vt:lpstr>
      <vt:lpstr>Presentazione di PowerPoint</vt:lpstr>
      <vt:lpstr>Differenze U vs D </vt:lpstr>
      <vt:lpstr> Sessualità femminile e Funzione Sessuale </vt:lpstr>
      <vt:lpstr>Contraccezione, Fertilità e Gravidanza</vt:lpstr>
      <vt:lpstr>PCOS</vt:lpstr>
      <vt:lpstr>Cancro</vt:lpstr>
      <vt:lpstr>Cancro e Obesità </vt:lpstr>
      <vt:lpstr>Obesità e Cancro </vt:lpstr>
      <vt:lpstr>Cancro alla mammella</vt:lpstr>
      <vt:lpstr>Cancro non ormone-dipendente</vt:lpstr>
      <vt:lpstr>Take Home Message</vt:lpstr>
      <vt:lpstr>Grazie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cp:lastModifiedBy>Maria Paola Giusti</cp:lastModifiedBy>
  <cp:revision>11</cp:revision>
  <cp:lastPrinted>2025-10-23T10:49:05Z</cp:lastPrinted>
  <dcterms:modified xsi:type="dcterms:W3CDTF">2025-10-23T14:13:38Z</dcterms:modified>
</cp:coreProperties>
</file>